
<file path=[Content_Types].xml><?xml version="1.0" encoding="utf-8"?>
<Types xmlns="http://schemas.openxmlformats.org/package/2006/content-types">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4" r:id="rId4"/>
    <p:sldMasterId id="2147483685" r:id="rId5"/>
    <p:sldMasterId id="214748368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aae95a7244_1_4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ko">
                <a:solidFill>
                  <a:schemeClr val="dk1"/>
                </a:solidFill>
              </a:rPr>
              <a:t>안녕하세요.  AutoGen과 에이전틱 AI 프레임워크에 대해 발표하겠습니다. </a:t>
            </a:r>
            <a:endParaRPr>
              <a:solidFill>
                <a:schemeClr val="dk1"/>
              </a:solidFill>
            </a:endParaRPr>
          </a:p>
          <a:p>
            <a:pPr indent="0" lvl="0" marL="0" rtl="0" algn="l">
              <a:spcBef>
                <a:spcPts val="0"/>
              </a:spcBef>
              <a:spcAft>
                <a:spcPts val="0"/>
              </a:spcAft>
              <a:buNone/>
            </a:pPr>
            <a:r>
              <a:t/>
            </a:r>
            <a:endParaRPr/>
          </a:p>
        </p:txBody>
      </p:sp>
      <p:sp>
        <p:nvSpPr>
          <p:cNvPr id="195" name="Google Shape;195;g3aae95a7244_1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aae95a7244_1_9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AutoBuild는 AutoGen에서 제공하는 기술능 중 하나로, 에이전트 팀을 일일이 코딩할 필요 없이 자동으로 구축해 줍니다. </a:t>
            </a:r>
            <a:endParaRPr/>
          </a:p>
          <a:p>
            <a:pPr indent="0" lvl="0" marL="0" rtl="0" algn="l">
              <a:spcBef>
                <a:spcPts val="0"/>
              </a:spcBef>
              <a:spcAft>
                <a:spcPts val="0"/>
              </a:spcAft>
              <a:buNone/>
            </a:pPr>
            <a:r>
              <a:t/>
            </a:r>
            <a:endParaRPr/>
          </a:p>
        </p:txBody>
      </p:sp>
      <p:sp>
        <p:nvSpPr>
          <p:cNvPr id="249" name="Google Shape;249;g3aae95a7244_1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aae95a7244_1_9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구체적인 사례를 살펴보겠습니다. 블로그 글쓰기에서는 Writer와 Critic 에이전트가 비평을 주고받으며 품질을 높여나갑니다.</a:t>
            </a:r>
            <a:endParaRPr/>
          </a:p>
          <a:p>
            <a:pPr indent="0" lvl="0" marL="0" rtl="0" algn="l">
              <a:spcBef>
                <a:spcPts val="0"/>
              </a:spcBef>
              <a:spcAft>
                <a:spcPts val="0"/>
              </a:spcAft>
              <a:buNone/>
            </a:pPr>
            <a:r>
              <a:rPr lang="ko"/>
              <a:t>여기서 Critic 에이전트 내부적으로 더 복잡한 검토 과정을 숨기고 있습니다. Critic이 호출되면 내부적으로 SEO 검토자, 법률 검토자, 윤리 검토자 등 여러 전문 에이전트와 순차적인 대화를 수행합니다. 그리고 마지막의 Meta Reviewer가 모든 전문 분야의 피드백을 요약하여 Writer에게 전달함으로써, 외부 에이전트(Writer) 입장에서는 단일 비평가와 대화하는 것처럼 보이지만 실제로는 전문가 팀의 종합 검토를 받는 효과를 얻습니다.</a:t>
            </a:r>
            <a:endParaRPr/>
          </a:p>
        </p:txBody>
      </p:sp>
      <p:sp>
        <p:nvSpPr>
          <p:cNvPr id="256" name="Google Shape;256;g3aae95a7244_1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aae95a7244_1_10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체스는 도구 사용(Tool Use)"을 결합한 사례인데요. LLM은 체스 규칙을 완벽히 지키지 못하는 경우가 많으므로, 이를 보완하기 위해 Chess Board라는 도구 기반 에이전트를 도입합니다. 이 에이전트는 인간 또는 AI 플레이어가 수를 두면get_legal_moves나 make_move 같은 파이썬 함수를 실행하여 해당 수가 유효한지 검증합니다. 즉, 에이전트들이 실제 물리적인 규칙이나 도구의 제약을 엄격히 준수하게 만듭니다.</a:t>
            </a:r>
            <a:endParaRPr/>
          </a:p>
        </p:txBody>
      </p:sp>
      <p:sp>
        <p:nvSpPr>
          <p:cNvPr id="263" name="Google Shape;263;g3aae95a7244_1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aae95a7244_1_1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작업 수행 과정을 "상태 머신(State Machine)"으로 개념화하여, LLM이 미리 정의된 상태 전이(state transfer) 규칙에 따라 움직이게 합니다. 예를 들어, Retrieve 단계에서 에러가 발생하면 다시 코드를 수정하는 단계로 돌아가고, 성공하면 Research 단계로 넘어가는 식의 흐름을 state_transition 함수로 직접 제어합니다.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LLM의 자율성과 프로그램의 제어 가능성(Controllability) 사이의 균형을 맞추어 시스템의 신뢰도를 높입니다.</a:t>
            </a:r>
            <a:endParaRPr/>
          </a:p>
        </p:txBody>
      </p:sp>
      <p:sp>
        <p:nvSpPr>
          <p:cNvPr id="270" name="Google Shape;270;g3aae95a7244_1_1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aae95a7244_1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3aae95a7244_1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4d38f6b35c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LlamaIndex를 활용한 '멀티모달 지식 어시스턴트' 구축입니다. LlamaIndex는 개발자가 실제 기업용 데이터를 기반으로 컨텍스트 증강 LLM 애플리케이션을 운영 단계까지 성공적으로 배포할 수 있도록 돕는 프레임워크</a:t>
            </a:r>
            <a:endParaRPr/>
          </a:p>
        </p:txBody>
      </p:sp>
      <p:sp>
        <p:nvSpPr>
          <p:cNvPr id="283" name="Google Shape;283;g24d38f6b35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a1e5c2ef8b_0_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쉽게 말하면 어떤 복잡한 작업을 입력하더라도 최적의 결과물을 돌려주는 인터페이스. </a:t>
            </a:r>
            <a:endParaRPr/>
          </a:p>
          <a:p>
            <a:pPr indent="0" lvl="0" marL="0" rtl="0" algn="l">
              <a:spcBef>
                <a:spcPts val="0"/>
              </a:spcBef>
              <a:spcAft>
                <a:spcPts val="0"/>
              </a:spcAft>
              <a:buNone/>
            </a:pPr>
            <a:r>
              <a:rPr lang="ko"/>
              <a:t>배포 인프라까지 포함되어 있는게 핵심.</a:t>
            </a:r>
            <a:endParaRPr/>
          </a:p>
          <a:p>
            <a:pPr indent="0" lvl="0" marL="0" rtl="0" algn="l">
              <a:spcBef>
                <a:spcPts val="0"/>
              </a:spcBef>
              <a:spcAft>
                <a:spcPts val="0"/>
              </a:spcAft>
              <a:buNone/>
            </a:pPr>
            <a:r>
              <a:t/>
            </a:r>
            <a:endParaRPr/>
          </a:p>
        </p:txBody>
      </p:sp>
      <p:sp>
        <p:nvSpPr>
          <p:cNvPr id="290" name="Google Shape;290;g2a1e5c2ef8b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a1e5c2ef8b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g2a1e5c2ef8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a1e5c2ef8b_0_3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Naive RAG의 가장 큰 문제는 'Garbage In, Garbage Out' 원칙입니다. </a:t>
            </a:r>
            <a:br>
              <a:rPr lang="ko"/>
            </a:br>
            <a:r>
              <a:rPr lang="ko"/>
              <a:t>데이터 품질이 나쁘면 아무리 좋은 모델을 써도 성능이 나오지 않기 때문입니다. </a:t>
            </a:r>
            <a:r>
              <a:rPr lang="ko">
                <a:solidFill>
                  <a:schemeClr val="dk1"/>
                </a:solidFill>
              </a:rPr>
              <a:t>Naive</a:t>
            </a:r>
            <a:r>
              <a:rPr lang="ko"/>
              <a:t> RAG는 텍스트 청크로만 검색하기 때문에, 표나 차트 같은 복잡한 구조를 완전히 무시합니다. 결과적으로 모델은 질문을 제대로 이해하지 못해 환각 현상을 일으키고 복잡한 의사결정에 도움을 주지 못하는 한계를 보입니다.</a:t>
            </a:r>
            <a:endParaRPr/>
          </a:p>
        </p:txBody>
      </p:sp>
      <p:sp>
        <p:nvSpPr>
          <p:cNvPr id="301" name="Google Shape;301;g2a1e5c2ef8b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a1e5c2ef8b_0_3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고품질 파싱에 필요한 것이 LlamaParse입니다. </a:t>
            </a:r>
            <a:br>
              <a:rPr lang="ko"/>
            </a:br>
            <a:r>
              <a:rPr lang="ko"/>
              <a:t>이는 복잡한 PDF나 슬라이드 내에 숨겨진 중첩된 표, 차트, 이미지를 AI 기반으로 정확하게 읽어내는 파서</a:t>
            </a:r>
            <a:endParaRPr/>
          </a:p>
        </p:txBody>
      </p:sp>
      <p:sp>
        <p:nvSpPr>
          <p:cNvPr id="307" name="Google Shape;307;g2a1e5c2ef8b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aae95a7244_1_5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ko">
                <a:solidFill>
                  <a:schemeClr val="dk1"/>
                </a:solidFill>
              </a:rPr>
              <a:t>AI 에이전틱 프레임워크는 여러 에이전트와 툴이 결합된 컴파운트 AI System을 구축하기 위한 일종의 프로그래밍 패러다임입니다. 그리고 강의자 분은 여기서 그 대표격으로 AutoGen을 소개하고 있습니다. </a:t>
            </a:r>
            <a:endParaRPr>
              <a:solidFill>
                <a:schemeClr val="dk1"/>
              </a:solidFill>
            </a:endParaRPr>
          </a:p>
          <a:p>
            <a:pPr indent="0" lvl="0" marL="0" rtl="0" algn="l">
              <a:spcBef>
                <a:spcPts val="0"/>
              </a:spcBef>
              <a:spcAft>
                <a:spcPts val="0"/>
              </a:spcAft>
              <a:buNone/>
            </a:pPr>
            <a:r>
              <a:rPr lang="ko"/>
              <a:t>최근 AI 기술은 단일 모델 중심에서 벗어나, 여러 에이전트와 도구가 유기적으로 결합된 협업 시스템으로 진화하고 있습니다. </a:t>
            </a:r>
            <a:endParaRPr/>
          </a:p>
          <a:p>
            <a:pPr indent="0" lvl="0" marL="0" rtl="0" algn="l">
              <a:spcBef>
                <a:spcPts val="0"/>
              </a:spcBef>
              <a:spcAft>
                <a:spcPts val="0"/>
              </a:spcAft>
              <a:buNone/>
            </a:pPr>
            <a:r>
              <a:rPr lang="ko"/>
              <a:t>이번 발표에서는 에이전틱 프로그래밍의 정의부터 AutoGen의 핵심 기능과 실제 적용 사례까지 상세히 다루어 보겠습니다.</a:t>
            </a:r>
            <a:endParaRPr/>
          </a:p>
        </p:txBody>
      </p:sp>
      <p:sp>
        <p:nvSpPr>
          <p:cNvPr id="202" name="Google Shape;202;g3aae95a7244_1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a5dd1f9fab_1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llamaparse</a:t>
            </a:r>
            <a:r>
              <a:rPr lang="ko"/>
              <a:t>로 읽어들인 데이터를 똑똑하게 저장하기 위한 방식이 Advanced Indexing입니다. </a:t>
            </a:r>
            <a:br>
              <a:rPr lang="ko"/>
            </a:br>
            <a:r>
              <a:rPr lang="ko">
                <a:solidFill>
                  <a:schemeClr val="dk1"/>
                </a:solidFill>
              </a:rPr>
              <a:t>Advanced Indexing</a:t>
            </a:r>
            <a:r>
              <a:rPr lang="ko"/>
              <a:t>은 텍스트와 이미지 등 성격이 다른 데이터를 요약본 기반으로 노드 구조로 저장합니다.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 요약본 기반 참조 (Summary-based References): 표(Table)나 이미지(Image) 자체는 텍스트 임베딩 모델이 의미를 완벽히 파악하기 어렵기 때문에 각 요소에서 "하나 이상의 텍스트 표현(요약본)"을 추출하여 이를 벡터 데이터베이스에 인덱싱합니다. 이 요약본들은 실제 원본 데이터(Source Chunk)를 가리키는 '노드(Node)' 역할을 합니다.</a:t>
            </a:r>
            <a:endParaRPr/>
          </a:p>
          <a:p>
            <a:pPr indent="0" lvl="0" marL="0" rtl="0" algn="l">
              <a:spcBef>
                <a:spcPts val="0"/>
              </a:spcBef>
              <a:spcAft>
                <a:spcPts val="0"/>
              </a:spcAft>
              <a:buNone/>
            </a:pPr>
            <a:r>
              <a:rPr lang="ko"/>
              <a:t>  - 재귀적 검색 (Recursive Retrieval): 사용자가 질문을 던지면 시스템은 먼저 인덱싱된 '요약본 노드'를 검색합니다. 관련 있는 요약본이 찾아지면, 시스템은 해당 노드가 참조하고 있는 원본 표나 고해상도 이미지, 또는 더 큰 텍스트 청크를 재귀적으로 추적하여 가져옵니다.</a:t>
            </a:r>
            <a:endParaRPr/>
          </a:p>
          <a:p>
            <a:pPr indent="0" lvl="0" marL="0" rtl="0" algn="l">
              <a:spcBef>
                <a:spcPts val="0"/>
              </a:spcBef>
              <a:spcAft>
                <a:spcPts val="0"/>
              </a:spcAft>
              <a:buNone/>
            </a:pPr>
            <a:r>
              <a:t/>
            </a:r>
            <a:endParaRPr/>
          </a:p>
        </p:txBody>
      </p:sp>
      <p:sp>
        <p:nvSpPr>
          <p:cNvPr id="313" name="Google Shape;313;g2a5dd1f9fab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aae95a7244_1_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검색된 데이터를 답변으로 만드는 과정도 진화했습니다. 멀티모달 RAG 파이프라인은 파싱 단계에서 텍스트와 이미지를 분리하되, 메타데이터로 서로를 연결해 둡니다. 예를 들어, 특정 기술을 설명하는 텍스트와 그 구조를 보여주는 다이어그램을 한 쌍으로 묶어두는 방식입니다. </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질문이 들어오면 관련 텍스트와 함께 연결된 시각 자료를 동시에 추출하여 GPT-4o나 Claude 3.5 Sonnet 같은 멀티모달 LLM에 입력합니다. 즉 </a:t>
            </a:r>
            <a:r>
              <a:rPr lang="ko">
                <a:solidFill>
                  <a:schemeClr val="dk1"/>
                </a:solidFill>
              </a:rPr>
              <a:t>사용자의 질문과 가장 유사한 텍스트 청크를 임베딩 검색을 통해 찾아내고, 검색된 텍스트와 연결된 이미지 청크를 함께 추출하여 GPT-4o나 Claude 3.5 Sonnet과 같은 멀티모달 LLM에 입력하여 LLM이 텍스트 설명뿐만 아니라 이미지 속의 시각적 정보를 직접 분석하여 훨씬 더 정확하고 풍부한 답변을 생성</a:t>
            </a:r>
            <a:r>
              <a:rPr lang="ko"/>
              <a:t>하도록 합니다.</a:t>
            </a:r>
            <a:endParaRPr/>
          </a:p>
          <a:p>
            <a:pPr indent="0" lvl="0" marL="0" rtl="0" algn="l">
              <a:spcBef>
                <a:spcPts val="0"/>
              </a:spcBef>
              <a:spcAft>
                <a:spcPts val="0"/>
              </a:spcAft>
              <a:buNone/>
            </a:pPr>
            <a:r>
              <a:t/>
            </a:r>
            <a:endParaRPr/>
          </a:p>
        </p:txBody>
      </p:sp>
      <p:sp>
        <p:nvSpPr>
          <p:cNvPr id="319" name="Google Shape;319;g3aae95a7244_1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aae95a7244_1_13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왼쪽의 원본 문서가 LlamaParse를 통과하면서 **텍스트(Markdown)**와 이미지(Image) 청크로 각각 분리됩니다.</a:t>
            </a:r>
            <a:endParaRPr/>
          </a:p>
          <a:p>
            <a:pPr indent="0" lvl="0" marL="0" rtl="0" algn="l">
              <a:spcBef>
                <a:spcPts val="0"/>
              </a:spcBef>
              <a:spcAft>
                <a:spcPts val="0"/>
              </a:spcAft>
              <a:buNone/>
            </a:pPr>
            <a:r>
              <a:rPr lang="ko"/>
              <a:t>메타데이터 연결 (Linking): 그림 중앙에서 보듯, 분리된 텍스트 청크와 이미지 청크는 메타데이터를 통해 서로 연결됩니다. 이는 나중에 텍스트만 검색해도 관련 이미지를 즉시 찾을 수 있게 해줍니다.</a:t>
            </a:r>
            <a:endParaRPr/>
          </a:p>
          <a:p>
            <a:pPr indent="0" lvl="0" marL="0" rtl="0" algn="l">
              <a:spcBef>
                <a:spcPts val="0"/>
              </a:spcBef>
              <a:spcAft>
                <a:spcPts val="0"/>
              </a:spcAft>
              <a:buNone/>
            </a:pPr>
            <a:r>
              <a:rPr lang="ko"/>
              <a:t>벡터 데이터베이스 저장: 추출된 텍스트 청크는 임베딩 과정을 거쳐 **벡터 데이터베이스(Vector Database)**에 저장되어 검색 가능한 상태가 됩니다.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사용자의 질문이 들어오면, 먼저 벡터 DB에서 텍스트 임베딩을 통해 관련 있는 텍스트 청크를 찾아냅니다.</a:t>
            </a:r>
            <a:endParaRPr/>
          </a:p>
          <a:p>
            <a:pPr indent="0" lvl="0" marL="0" rtl="0" algn="l">
              <a:spcBef>
                <a:spcPts val="0"/>
              </a:spcBef>
              <a:spcAft>
                <a:spcPts val="0"/>
              </a:spcAft>
              <a:buNone/>
            </a:pPr>
            <a:r>
              <a:rPr lang="ko"/>
              <a:t>텍스트 청크를 불러올 때, 메타데이터로 연결되어 있던 이미지 청크도 함께 가져옵니다.</a:t>
            </a:r>
            <a:endParaRPr/>
          </a:p>
          <a:p>
            <a:pPr indent="0" lvl="0" marL="0" rtl="0" algn="l">
              <a:spcBef>
                <a:spcPts val="0"/>
              </a:spcBef>
              <a:spcAft>
                <a:spcPts val="0"/>
              </a:spcAft>
              <a:buNone/>
            </a:pPr>
            <a:r>
              <a:rPr lang="ko"/>
              <a:t>검색된 텍스트와 이미지를 동시에 GPT-4o나 Sonnet 3.5와 같은 멀티모달 LLM에 입력합니다</a:t>
            </a:r>
            <a:endParaRPr/>
          </a:p>
        </p:txBody>
      </p:sp>
      <p:sp>
        <p:nvSpPr>
          <p:cNvPr id="325" name="Google Shape;325;g3aae95a7244_1_1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a2cde8c24d_6_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g2a2cde8c24d_6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aae95a7244_1_2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g3aae95a7244_1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a2cde8c24d_6_4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"복잡한 문제를 풀기 위해 우리는 에이전트적 추론을 도입합니다. </a:t>
            </a:r>
            <a:br>
              <a:rPr lang="ko"/>
            </a:br>
            <a:r>
              <a:rPr lang="ko"/>
              <a:t>Agentic RAG에서 에이전트는 데이터 검색 인터페이스를 단순한 통로가 아닌 하나의 툴로 간주합니다. </a:t>
            </a:r>
            <a:br>
              <a:rPr lang="ko"/>
            </a:br>
            <a:r>
              <a:rPr lang="ko"/>
              <a:t>질문에 따라 벡터 검색을 할지, SQL 쿼리를 날릴지, 혹은 웹 검색이나 API 호출을 할지 스스로 판단합니다.</a:t>
            </a:r>
            <a:br>
              <a:rPr lang="ko"/>
            </a:br>
            <a:r>
              <a:rPr lang="ko"/>
              <a:t>ReACT랑 유사 -&gt; action space를 언어로 확장, reasoning이라는 action을 추가 했었음.</a:t>
            </a:r>
            <a:endParaRPr/>
          </a:p>
          <a:p>
            <a:pPr indent="0" lvl="0" marL="0" rtl="0" algn="l">
              <a:spcBef>
                <a:spcPts val="0"/>
              </a:spcBef>
              <a:spcAft>
                <a:spcPts val="0"/>
              </a:spcAft>
              <a:buNone/>
            </a:pPr>
            <a:r>
              <a:t/>
            </a:r>
            <a:endParaRPr/>
          </a:p>
        </p:txBody>
      </p:sp>
      <p:sp>
        <p:nvSpPr>
          <p:cNvPr id="342" name="Google Shape;342;g2a2cde8c24d_6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aae95a7244_1_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인간이 미리 정의한 **제약된 흐름(Constrained Flow)**은 신뢰성이 높고, 에이전트가 스스로 계획을 짜는 **제약 없는 흐름(Unconstrained Flow)**은 표현력이 높습니다</a:t>
            </a:r>
            <a:endParaRPr/>
          </a:p>
        </p:txBody>
      </p:sp>
      <p:sp>
        <p:nvSpPr>
          <p:cNvPr id="348" name="Google Shape;348;g3aae95a7244_1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aae95a7244_1_1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앞선 복잡한 로직을 실 서비스에서 안정적으로 구동하기 위한 프레임워크가 가져야할 필수 속성이 6가지 있고 빠르게 읽어보겠습니다.</a:t>
            </a:r>
            <a:endParaRPr/>
          </a:p>
        </p:txBody>
      </p:sp>
      <p:sp>
        <p:nvSpPr>
          <p:cNvPr id="354" name="Google Shape;354;g3aae95a7244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a2cde8c24d_6_5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ko">
                <a:solidFill>
                  <a:schemeClr val="dk1"/>
                </a:solidFill>
              </a:rPr>
              <a:t>실제 서비스를 실제 운영 환경으로 옮겨야 합니다. 이를 위해 5가지 필수 요구사항이 있습니다. 각 기능을 독립적으로 관리하는 캡슐화, 에이전트 간 소통을 위한 표준 인터페이스, 그리고 사용자가 늘어나도 견디는 확장성입니다. 특히 중요한 것은 Human-in-the-loop입니다. 'Devon'과 같은 코딩 에이전트처럼, 에이전트가 판단하기 어려운 상황에서는 인간에게 피드백을 요청하고 승인을 받는 절차가 반드시 포함되어야 신뢰할 수 있는 앱이 됩니다</a:t>
            </a:r>
            <a:endParaRPr>
              <a:solidFill>
                <a:schemeClr val="dk1"/>
              </a:solidFill>
            </a:endParaRPr>
          </a:p>
          <a:p>
            <a:pPr indent="0" lvl="0" marL="0" rtl="0" algn="l">
              <a:spcBef>
                <a:spcPts val="0"/>
              </a:spcBef>
              <a:spcAft>
                <a:spcPts val="0"/>
              </a:spcAft>
              <a:buNone/>
            </a:pPr>
            <a:r>
              <a:t/>
            </a:r>
            <a:endParaRPr/>
          </a:p>
        </p:txBody>
      </p:sp>
      <p:sp>
        <p:nvSpPr>
          <p:cNvPr id="360" name="Google Shape;360;g2a2cde8c24d_6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aae95a7244_1_12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g3aae95a7244_1_1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aae95a7244_1_6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미래의 AI는 단순히 텍스트나 이미지를 만드는 '생성형(Generative)' 단계를 넘어, 인간을 대신해 복잡한 작업을 독립적으로 실행하는 '에이전틱(Agentic)' 단계로 진화하고 있습니다. </a:t>
            </a:r>
            <a:endParaRPr/>
          </a:p>
          <a:p>
            <a:pPr indent="0" lvl="0" marL="0" rtl="0" algn="l">
              <a:spcBef>
                <a:spcPts val="0"/>
              </a:spcBef>
              <a:spcAft>
                <a:spcPts val="0"/>
              </a:spcAft>
              <a:buNone/>
            </a:pPr>
            <a:r>
              <a:rPr lang="ko"/>
              <a:t>예를 들어, 스스로 가설을 세우고 검증하는 과학 에이전트, 복잡한 웹 서핑과 예약을 처리하는 웹 에이전트, 그리고 스스로 코드를 짜고 오류를 수정하는 소프트웨어 에이전트 등입니다.</a:t>
            </a:r>
            <a:endParaRPr/>
          </a:p>
        </p:txBody>
      </p:sp>
      <p:sp>
        <p:nvSpPr>
          <p:cNvPr id="208" name="Google Shape;208;g3aae95a7244_1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aae95a7244_1_7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에이전틱 프로그래밍이란 AI 에이전트가 최소한의 인간 개입으로 복잡한 워크플로우를 실행하도록 설계하는 방식입니다. </a:t>
            </a:r>
            <a:endParaRPr/>
          </a:p>
          <a:p>
            <a:pPr indent="0" lvl="0" marL="0" rtl="0" algn="l">
              <a:spcBef>
                <a:spcPts val="0"/>
              </a:spcBef>
              <a:spcAft>
                <a:spcPts val="0"/>
              </a:spcAft>
              <a:buNone/>
            </a:pPr>
            <a:r>
              <a:rPr lang="ko"/>
              <a:t>이 방식의 첫 번째 큰 장점은 응답 품질의 향상입니다. </a:t>
            </a:r>
            <a:endParaRPr/>
          </a:p>
          <a:p>
            <a:pPr indent="0" lvl="0" marL="0" rtl="0" algn="l">
              <a:spcBef>
                <a:spcPts val="0"/>
              </a:spcBef>
              <a:spcAft>
                <a:spcPts val="0"/>
              </a:spcAft>
              <a:buNone/>
            </a:pPr>
            <a:r>
              <a:rPr lang="ko"/>
              <a:t>에이전트 간의 자연스러운 피드백 반복을 통해 결과물을 다듬고, 큰 문제를 작은 단위로 쪼개는 분할 정복(Divide &amp; Conquer) 전략을 사용하며, 외부 도구를 활용해 결과의 신뢰성을 확보하는 그라운딩 과정을 거치기 때문입니다.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두 번째 장점은 시스템 설계의 유연성입니다. 각 에이전트를 독립적인 모듈로 설계하여 유지보수와</a:t>
            </a:r>
            <a:r>
              <a:rPr lang="ko"/>
              <a:t> 확장이 </a:t>
            </a:r>
            <a:r>
              <a:rPr lang="ko"/>
              <a:t>쉽고, 인간이 시스템 내의 한 에이전트처럼 자연스럽게 개입하는 Human-in-the-loop 구조를 지원합니다. 이를 통해 개발자는 다양한 에이전트 구성을 빠르게 시도하며 최적의 솔루션을 찾아내는 창의적인 실험을 할 수 있습니다</a:t>
            </a:r>
            <a:endParaRPr/>
          </a:p>
        </p:txBody>
      </p:sp>
      <p:sp>
        <p:nvSpPr>
          <p:cNvPr id="214" name="Google Shape;214;g3aae95a7244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aae95a7244_1_7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효과적인 에이전트 시스템 구축을 위해 프레임워크는 다음을 지원해야 합니다:</a:t>
            </a:r>
            <a:endParaRPr/>
          </a:p>
          <a:p>
            <a:pPr indent="0" lvl="0" marL="0" rtl="0" algn="l">
              <a:spcBef>
                <a:spcPts val="0"/>
              </a:spcBef>
              <a:spcAft>
                <a:spcPts val="0"/>
              </a:spcAft>
              <a:buNone/>
            </a:pPr>
            <a:r>
              <a:rPr lang="ko"/>
              <a:t>- 직관적이고 통합된 에이전트 추상화: 모델, 툴, 유저를 하나의 AI 시스템 내에서 통합.</a:t>
            </a:r>
            <a:endParaRPr/>
          </a:p>
          <a:p>
            <a:pPr indent="0" lvl="0" marL="0" rtl="0" algn="l">
              <a:spcBef>
                <a:spcPts val="0"/>
              </a:spcBef>
              <a:spcAft>
                <a:spcPts val="0"/>
              </a:spcAft>
              <a:buNone/>
            </a:pPr>
            <a:r>
              <a:rPr lang="ko"/>
              <a:t>- 유연한 멀티 에이전트 오케스트레이션: 정적/동적 워크플로우, 자연어/프로그래밍어, 컨텍스트 공유/아이솔레이션, 협업/경쟁, 중앙화/탈중앙화, 간섭/자동화 등 다양한 상호작용 패턴을 지원해야 함.</a:t>
            </a:r>
            <a:endParaRPr/>
          </a:p>
          <a:p>
            <a:pPr indent="0" lvl="0" marL="0" rtl="0" algn="l">
              <a:spcBef>
                <a:spcPts val="0"/>
              </a:spcBef>
              <a:spcAft>
                <a:spcPts val="0"/>
              </a:spcAft>
              <a:buNone/>
            </a:pPr>
            <a:r>
              <a:rPr lang="ko"/>
              <a:t>- 에이전트 설계 패턴: 대화(Conversation), 프롬프팅/리즈닝, 도구, 계획 수립(Planning), 다모델 지원, 멀티모달리티 지원</a:t>
            </a:r>
            <a:endParaRPr/>
          </a:p>
          <a:p>
            <a:pPr indent="0" lvl="0" marL="0" rtl="0" algn="l">
              <a:spcBef>
                <a:spcPts val="0"/>
              </a:spcBef>
              <a:spcAft>
                <a:spcPts val="0"/>
              </a:spcAft>
              <a:buNone/>
            </a:pPr>
            <a:r>
              <a:rPr lang="ko"/>
              <a:t>- 다양한 애플리케이션 요구사항 지원: 산업별로 상이한 워크플로우를 커스텀하게 구성할 수 있어야함.</a:t>
            </a:r>
            <a:endParaRPr/>
          </a:p>
        </p:txBody>
      </p:sp>
      <p:sp>
        <p:nvSpPr>
          <p:cNvPr id="220" name="Google Shape;220;g3aae95a7244_1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aae95a7244_1_8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에이전틱 AI 프레임워크는 여러개가 존재합니다. </a:t>
            </a:r>
            <a:br>
              <a:rPr lang="ko"/>
            </a:br>
            <a:r>
              <a:rPr lang="ko"/>
              <a:t>AutoGen은 '대화'를 기반으로 하여 가장 포괄적이고 유연한 설계를 지원하고 있고, </a:t>
            </a:r>
            <a:endParaRPr/>
          </a:p>
          <a:p>
            <a:pPr indent="0" lvl="0" marL="0" rtl="0" algn="l">
              <a:spcBef>
                <a:spcPts val="0"/>
              </a:spcBef>
              <a:spcAft>
                <a:spcPts val="0"/>
              </a:spcAft>
              <a:buNone/>
            </a:pPr>
            <a:r>
              <a:rPr lang="ko"/>
              <a:t>반면 LangGraph는 그래프 기반의 제어된 흐름에 특화되어 있고, </a:t>
            </a:r>
            <a:endParaRPr/>
          </a:p>
          <a:p>
            <a:pPr indent="0" lvl="0" marL="0" rtl="0" algn="l">
              <a:spcBef>
                <a:spcPts val="0"/>
              </a:spcBef>
              <a:spcAft>
                <a:spcPts val="0"/>
              </a:spcAft>
              <a:buNone/>
            </a:pPr>
            <a:r>
              <a:rPr lang="ko"/>
              <a:t>CrewAI는 정적인 워크플로우 관리에 강점이 있습니다</a:t>
            </a:r>
            <a:endParaRPr/>
          </a:p>
        </p:txBody>
      </p:sp>
      <p:sp>
        <p:nvSpPr>
          <p:cNvPr id="226" name="Google Shape;226;g3aae95a7244_1_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aae95a7244_1_5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g3aae95a7244_1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aae95a7244_1_6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AutoGen의 가장 큰 특징은 대화를 프로그래밍의 중심 요소로 삼았다는 점입니다. </a:t>
            </a:r>
            <a:endParaRPr/>
          </a:p>
          <a:p>
            <a:pPr indent="0" lvl="0" marL="0" rtl="0" algn="l">
              <a:spcBef>
                <a:spcPts val="0"/>
              </a:spcBef>
              <a:spcAft>
                <a:spcPts val="0"/>
              </a:spcAft>
              <a:buNone/>
            </a:pPr>
            <a:r>
              <a:rPr lang="ko"/>
              <a:t>개발자는 대화가 가능한 Conversable 에이전트를 정의하고, 이들이 서로 소통하는 패턴을 코드로 작성합니다. </a:t>
            </a:r>
            <a:endParaRPr/>
          </a:p>
          <a:p>
            <a:pPr indent="0" lvl="0" marL="0" rtl="0" algn="l">
              <a:spcBef>
                <a:spcPts val="0"/>
              </a:spcBef>
              <a:spcAft>
                <a:spcPts val="0"/>
              </a:spcAft>
              <a:buNone/>
            </a:pPr>
            <a:r>
              <a:rPr lang="ko"/>
              <a:t>이를 통해 아주 복잡한 로직도 에이전트 간의 자연스러운 대화 흐름으로 단순화하여 구현할 수 있습니다</a:t>
            </a:r>
            <a:endParaRPr/>
          </a:p>
        </p:txBody>
      </p:sp>
      <p:sp>
        <p:nvSpPr>
          <p:cNvPr id="237" name="Google Shape;237;g3aae95a7244_1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aae95a7244_1_8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AutoGen에서 제공하는 대화 패턴을 몇 가지 살펴보면 이 정도가 있습니다. </a:t>
            </a:r>
            <a:endParaRPr/>
          </a:p>
          <a:p>
            <a:pPr indent="0" lvl="0" marL="0" rtl="0" algn="l">
              <a:spcBef>
                <a:spcPts val="0"/>
              </a:spcBef>
              <a:spcAft>
                <a:spcPts val="0"/>
              </a:spcAft>
              <a:buNone/>
            </a:pPr>
            <a:r>
              <a:rPr lang="ko"/>
              <a:t>순서대로 업무를 전달하는 순차적 대화, </a:t>
            </a:r>
            <a:endParaRPr/>
          </a:p>
          <a:p>
            <a:pPr indent="0" lvl="0" marL="0" rtl="0" algn="l">
              <a:spcBef>
                <a:spcPts val="0"/>
              </a:spcBef>
              <a:spcAft>
                <a:spcPts val="0"/>
              </a:spcAft>
              <a:buNone/>
            </a:pPr>
            <a:r>
              <a:rPr lang="ko"/>
              <a:t>에이전트 내부에 또 다른 팀이 존재하는 중첩 대화, </a:t>
            </a:r>
            <a:endParaRPr/>
          </a:p>
          <a:p>
            <a:pPr indent="0" lvl="0" marL="0" rtl="0" algn="l">
              <a:spcBef>
                <a:spcPts val="0"/>
              </a:spcBef>
              <a:spcAft>
                <a:spcPts val="0"/>
              </a:spcAft>
              <a:buNone/>
            </a:pPr>
            <a:r>
              <a:rPr lang="ko"/>
              <a:t>관리자가 상황에 따라 동적으로 다음 발언자를 선택하는 그룹 대화,</a:t>
            </a:r>
            <a:endParaRPr/>
          </a:p>
          <a:p>
            <a:pPr indent="0" lvl="0" marL="0" rtl="0" algn="l">
              <a:spcBef>
                <a:spcPts val="0"/>
              </a:spcBef>
              <a:spcAft>
                <a:spcPts val="0"/>
              </a:spcAft>
              <a:buNone/>
            </a:pPr>
            <a:r>
              <a:rPr lang="ko"/>
              <a:t>그리고 엄격한 규칙에 따라 움직이는 상태 기반 워크플로우(StateFlow)가 있습니다.</a:t>
            </a:r>
            <a:endParaRPr/>
          </a:p>
        </p:txBody>
      </p:sp>
      <p:sp>
        <p:nvSpPr>
          <p:cNvPr id="243" name="Google Shape;243;g3aae95a7244_1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노란상단선 내지">
  <p:cSld name="노란상단선 내지">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2">
            <a:alphaModFix/>
          </a:blip>
          <a:srcRect b="0" l="0" r="0" t="0"/>
          <a:stretch/>
        </p:blipFill>
        <p:spPr>
          <a:xfrm>
            <a:off x="361756" y="4489420"/>
            <a:ext cx="972847" cy="295711"/>
          </a:xfrm>
          <a:prstGeom prst="rect">
            <a:avLst/>
          </a:prstGeom>
          <a:noFill/>
          <a:ln>
            <a:noFill/>
          </a:ln>
        </p:spPr>
      </p:pic>
      <p:cxnSp>
        <p:nvCxnSpPr>
          <p:cNvPr id="52" name="Google Shape;52;p13"/>
          <p:cNvCxnSpPr/>
          <p:nvPr/>
        </p:nvCxnSpPr>
        <p:spPr>
          <a:xfrm>
            <a:off x="386923" y="679508"/>
            <a:ext cx="8262000" cy="0"/>
          </a:xfrm>
          <a:prstGeom prst="straightConnector1">
            <a:avLst/>
          </a:prstGeom>
          <a:noFill/>
          <a:ln cap="flat" cmpd="sng" w="25400">
            <a:solidFill>
              <a:srgbClr val="FCBC36"/>
            </a:solidFill>
            <a:prstDash val="solid"/>
            <a:miter lim="800000"/>
            <a:headEnd len="sm" w="sm" type="none"/>
            <a:tailEnd len="sm" w="sm" type="none"/>
          </a:ln>
        </p:spPr>
      </p:cxnSp>
      <p:sp>
        <p:nvSpPr>
          <p:cNvPr id="53" name="Google Shape;53;p13"/>
          <p:cNvSpPr txBox="1"/>
          <p:nvPr/>
        </p:nvSpPr>
        <p:spPr>
          <a:xfrm>
            <a:off x="448032" y="705357"/>
            <a:ext cx="8193600" cy="4017300"/>
          </a:xfrm>
          <a:prstGeom prst="rect">
            <a:avLst/>
          </a:prstGeom>
          <a:noFill/>
          <a:ln>
            <a:noFill/>
          </a:ln>
        </p:spPr>
        <p:txBody>
          <a:bodyPr anchorCtr="0" anchor="t" bIns="45700" lIns="36000" spcFirstLastPara="1" rIns="91425" wrap="square" tIns="7200">
            <a:noAutofit/>
          </a:bodyPr>
          <a:lstStyle/>
          <a:p>
            <a:pPr indent="0" lvl="0" marL="0" marR="0" rtl="0" algn="l">
              <a:lnSpc>
                <a:spcPct val="150000"/>
              </a:lnSpc>
              <a:spcBef>
                <a:spcPts val="0"/>
              </a:spcBef>
              <a:spcAft>
                <a:spcPts val="0"/>
              </a:spcAft>
              <a:buClr>
                <a:schemeClr val="dk1"/>
              </a:buClr>
              <a:buSzPts val="1500"/>
              <a:buFont typeface="Arial"/>
              <a:buNone/>
            </a:pPr>
            <a:r>
              <a:t/>
            </a:r>
            <a:endParaRPr b="0" i="0" sz="1500">
              <a:solidFill>
                <a:schemeClr val="dk1"/>
              </a:solidFill>
              <a:latin typeface="Arial"/>
              <a:ea typeface="Arial"/>
              <a:cs typeface="Arial"/>
              <a:sym typeface="Arial"/>
            </a:endParaRPr>
          </a:p>
        </p:txBody>
      </p:sp>
      <p:sp>
        <p:nvSpPr>
          <p:cNvPr id="54" name="Google Shape;54;p13"/>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dk1"/>
              </a:buClr>
              <a:buSzPts val="3400"/>
              <a:buFont typeface="Arial"/>
              <a:buNone/>
              <a:defRPr b="0" i="0" sz="3400" u="none" cap="none" strike="noStrike">
                <a:solidFill>
                  <a:schemeClr val="dk1"/>
                </a:solidFill>
                <a:latin typeface="Arial"/>
                <a:ea typeface="Arial"/>
                <a:cs typeface="Arial"/>
                <a:sym typeface="Arial"/>
              </a:defRPr>
            </a:lvl1pPr>
            <a:lvl2pPr lvl="1" rtl="0">
              <a:spcBef>
                <a:spcPts val="0"/>
              </a:spcBef>
              <a:spcAft>
                <a:spcPts val="0"/>
              </a:spcAft>
              <a:buSzPts val="2800"/>
              <a:buNone/>
              <a:defRPr sz="1800"/>
            </a:lvl2pPr>
            <a:lvl3pPr lvl="2" rtl="0">
              <a:spcBef>
                <a:spcPts val="0"/>
              </a:spcBef>
              <a:spcAft>
                <a:spcPts val="0"/>
              </a:spcAft>
              <a:buSzPts val="2800"/>
              <a:buNone/>
              <a:defRPr sz="1800"/>
            </a:lvl3pPr>
            <a:lvl4pPr lvl="3" rtl="0">
              <a:spcBef>
                <a:spcPts val="0"/>
              </a:spcBef>
              <a:spcAft>
                <a:spcPts val="0"/>
              </a:spcAft>
              <a:buSzPts val="2800"/>
              <a:buNone/>
              <a:defRPr sz="1800"/>
            </a:lvl4pPr>
            <a:lvl5pPr lvl="4" rtl="0">
              <a:spcBef>
                <a:spcPts val="0"/>
              </a:spcBef>
              <a:spcAft>
                <a:spcPts val="0"/>
              </a:spcAft>
              <a:buSzPts val="2800"/>
              <a:buNone/>
              <a:defRPr sz="1800"/>
            </a:lvl5pPr>
            <a:lvl6pPr lvl="5" rtl="0">
              <a:spcBef>
                <a:spcPts val="0"/>
              </a:spcBef>
              <a:spcAft>
                <a:spcPts val="0"/>
              </a:spcAft>
              <a:buSzPts val="2800"/>
              <a:buNone/>
              <a:defRPr sz="1800"/>
            </a:lvl6pPr>
            <a:lvl7pPr lvl="6" rtl="0">
              <a:spcBef>
                <a:spcPts val="0"/>
              </a:spcBef>
              <a:spcAft>
                <a:spcPts val="0"/>
              </a:spcAft>
              <a:buSzPts val="2800"/>
              <a:buNone/>
              <a:defRPr sz="1800"/>
            </a:lvl7pPr>
            <a:lvl8pPr lvl="7" rtl="0">
              <a:spcBef>
                <a:spcPts val="0"/>
              </a:spcBef>
              <a:spcAft>
                <a:spcPts val="0"/>
              </a:spcAft>
              <a:buSzPts val="2800"/>
              <a:buNone/>
              <a:defRPr sz="1800"/>
            </a:lvl8pPr>
            <a:lvl9pPr lvl="8" rtl="0">
              <a:spcBef>
                <a:spcPts val="0"/>
              </a:spcBef>
              <a:spcAft>
                <a:spcPts val="0"/>
              </a:spcAft>
              <a:buSzPts val="2800"/>
              <a:buNone/>
              <a:defRPr sz="1800"/>
            </a:lvl9pPr>
          </a:lstStyle>
          <a:p/>
        </p:txBody>
      </p:sp>
      <p:sp>
        <p:nvSpPr>
          <p:cNvPr id="55" name="Google Shape;55;p13"/>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75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361950" lvl="1" marL="914400" marR="0" rtl="0" algn="l">
              <a:lnSpc>
                <a:spcPct val="90000"/>
              </a:lnSpc>
              <a:spcBef>
                <a:spcPts val="12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12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1200"/>
              </a:spcBef>
              <a:spcAft>
                <a:spcPts val="120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키카오 간지">
  <p:cSld name="키카오 간지">
    <p:spTree>
      <p:nvGrpSpPr>
        <p:cNvPr id="56" name="Shape 56"/>
        <p:cNvGrpSpPr/>
        <p:nvPr/>
      </p:nvGrpSpPr>
      <p:grpSpPr>
        <a:xfrm>
          <a:off x="0" y="0"/>
          <a:ext cx="0" cy="0"/>
          <a:chOff x="0" y="0"/>
          <a:chExt cx="0" cy="0"/>
        </a:xfrm>
      </p:grpSpPr>
      <p:sp>
        <p:nvSpPr>
          <p:cNvPr id="57" name="Google Shape;57;p14"/>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dk1"/>
              </a:buClr>
              <a:buSzPts val="4000"/>
              <a:buFont typeface="Arial"/>
              <a:buNone/>
              <a:defRPr b="1" i="0" sz="4000" u="none" cap="none" strike="noStrike">
                <a:solidFill>
                  <a:schemeClr val="dk1"/>
                </a:solidFill>
                <a:latin typeface="Arial"/>
                <a:ea typeface="Arial"/>
                <a:cs typeface="Arial"/>
                <a:sym typeface="Arial"/>
              </a:defRPr>
            </a:lvl1pPr>
            <a:lvl2pPr lvl="1" rtl="0">
              <a:spcBef>
                <a:spcPts val="0"/>
              </a:spcBef>
              <a:spcAft>
                <a:spcPts val="0"/>
              </a:spcAft>
              <a:buSzPts val="2800"/>
              <a:buNone/>
              <a:defRPr sz="1800"/>
            </a:lvl2pPr>
            <a:lvl3pPr lvl="2" rtl="0">
              <a:spcBef>
                <a:spcPts val="0"/>
              </a:spcBef>
              <a:spcAft>
                <a:spcPts val="0"/>
              </a:spcAft>
              <a:buSzPts val="2800"/>
              <a:buNone/>
              <a:defRPr sz="1800"/>
            </a:lvl3pPr>
            <a:lvl4pPr lvl="3" rtl="0">
              <a:spcBef>
                <a:spcPts val="0"/>
              </a:spcBef>
              <a:spcAft>
                <a:spcPts val="0"/>
              </a:spcAft>
              <a:buSzPts val="2800"/>
              <a:buNone/>
              <a:defRPr sz="1800"/>
            </a:lvl4pPr>
            <a:lvl5pPr lvl="4" rtl="0">
              <a:spcBef>
                <a:spcPts val="0"/>
              </a:spcBef>
              <a:spcAft>
                <a:spcPts val="0"/>
              </a:spcAft>
              <a:buSzPts val="2800"/>
              <a:buNone/>
              <a:defRPr sz="1800"/>
            </a:lvl5pPr>
            <a:lvl6pPr lvl="5" rtl="0">
              <a:spcBef>
                <a:spcPts val="0"/>
              </a:spcBef>
              <a:spcAft>
                <a:spcPts val="0"/>
              </a:spcAft>
              <a:buSzPts val="2800"/>
              <a:buNone/>
              <a:defRPr sz="1800"/>
            </a:lvl6pPr>
            <a:lvl7pPr lvl="6" rtl="0">
              <a:spcBef>
                <a:spcPts val="0"/>
              </a:spcBef>
              <a:spcAft>
                <a:spcPts val="0"/>
              </a:spcAft>
              <a:buSzPts val="2800"/>
              <a:buNone/>
              <a:defRPr sz="1800"/>
            </a:lvl7pPr>
            <a:lvl8pPr lvl="7" rtl="0">
              <a:spcBef>
                <a:spcPts val="0"/>
              </a:spcBef>
              <a:spcAft>
                <a:spcPts val="0"/>
              </a:spcAft>
              <a:buSzPts val="2800"/>
              <a:buNone/>
              <a:defRPr sz="1800"/>
            </a:lvl8pPr>
            <a:lvl9pPr lvl="8" rtl="0">
              <a:spcBef>
                <a:spcPts val="0"/>
              </a:spcBef>
              <a:spcAft>
                <a:spcPts val="0"/>
              </a:spcAft>
              <a:buSzPts val="2800"/>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1">
  <p:cSld name="제목 슬라이드">
    <p:spTree>
      <p:nvGrpSpPr>
        <p:cNvPr id="58" name="Shape 5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키카오 간지">
  <p:cSld name="키카오 간지">
    <p:spTree>
      <p:nvGrpSpPr>
        <p:cNvPr id="61" name="Shape 61"/>
        <p:cNvGrpSpPr/>
        <p:nvPr/>
      </p:nvGrpSpPr>
      <p:grpSpPr>
        <a:xfrm>
          <a:off x="0" y="0"/>
          <a:ext cx="0" cy="0"/>
          <a:chOff x="0" y="0"/>
          <a:chExt cx="0" cy="0"/>
        </a:xfrm>
      </p:grpSpPr>
      <p:sp>
        <p:nvSpPr>
          <p:cNvPr id="62" name="Google Shape;62;p17"/>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0"/>
              </a:spcBef>
              <a:spcAft>
                <a:spcPts val="0"/>
              </a:spcAft>
              <a:buClr>
                <a:schemeClr val="dk1"/>
              </a:buClr>
              <a:buSzPts val="4000"/>
              <a:buFont typeface="Arial"/>
              <a:buNone/>
              <a:defRPr b="1" i="0" sz="40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type="obj">
  <p:cSld name="OBJECT">
    <p:spTree>
      <p:nvGrpSpPr>
        <p:cNvPr id="63" name="Shape 63"/>
        <p:cNvGrpSpPr/>
        <p:nvPr/>
      </p:nvGrpSpPr>
      <p:grpSpPr>
        <a:xfrm>
          <a:off x="0" y="0"/>
          <a:ext cx="0" cy="0"/>
          <a:chOff x="0" y="0"/>
          <a:chExt cx="0" cy="0"/>
        </a:xfrm>
      </p:grpSpPr>
      <p:sp>
        <p:nvSpPr>
          <p:cNvPr id="64" name="Google Shape;64;p18"/>
          <p:cNvSpPr txBox="1"/>
          <p:nvPr>
            <p:ph type="title"/>
          </p:nvPr>
        </p:nvSpPr>
        <p:spPr>
          <a:xfrm>
            <a:off x="628650" y="274638"/>
            <a:ext cx="7886700" cy="993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5" name="Google Shape;65;p18"/>
          <p:cNvSpPr txBox="1"/>
          <p:nvPr>
            <p:ph idx="1" type="body"/>
          </p:nvPr>
        </p:nvSpPr>
        <p:spPr>
          <a:xfrm>
            <a:off x="628650" y="1370013"/>
            <a:ext cx="7886700" cy="3262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66" name="Google Shape;66;p18"/>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67" name="Google Shape;67;p18"/>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68" name="Google Shape;68;p18"/>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type="secHead">
  <p:cSld name="SECTION_HEADER">
    <p:spTree>
      <p:nvGrpSpPr>
        <p:cNvPr id="69" name="Shape 69"/>
        <p:cNvGrpSpPr/>
        <p:nvPr/>
      </p:nvGrpSpPr>
      <p:grpSpPr>
        <a:xfrm>
          <a:off x="0" y="0"/>
          <a:ext cx="0" cy="0"/>
          <a:chOff x="0" y="0"/>
          <a:chExt cx="0" cy="0"/>
        </a:xfrm>
      </p:grpSpPr>
      <p:sp>
        <p:nvSpPr>
          <p:cNvPr id="70" name="Google Shape;70;p19"/>
          <p:cNvSpPr txBox="1"/>
          <p:nvPr>
            <p:ph type="title"/>
          </p:nvPr>
        </p:nvSpPr>
        <p:spPr>
          <a:xfrm>
            <a:off x="623888" y="1282700"/>
            <a:ext cx="7886700" cy="21399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Malgun Gothic"/>
              <a:buNone/>
              <a:defRPr b="0" i="0" sz="60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1" name="Google Shape;71;p19"/>
          <p:cNvSpPr txBox="1"/>
          <p:nvPr>
            <p:ph idx="1" type="body"/>
          </p:nvPr>
        </p:nvSpPr>
        <p:spPr>
          <a:xfrm>
            <a:off x="623888" y="3441700"/>
            <a:ext cx="7886700" cy="11256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Malgun Gothic"/>
                <a:ea typeface="Malgun Gothic"/>
                <a:cs typeface="Malgun Gothic"/>
                <a:sym typeface="Malgun Gothic"/>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Malgun Gothic"/>
                <a:ea typeface="Malgun Gothic"/>
                <a:cs typeface="Malgun Gothic"/>
                <a:sym typeface="Malgun Gothic"/>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Malgun Gothic"/>
                <a:ea typeface="Malgun Gothic"/>
                <a:cs typeface="Malgun Gothic"/>
                <a:sym typeface="Malgun Gothic"/>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Malgun Gothic"/>
                <a:ea typeface="Malgun Gothic"/>
                <a:cs typeface="Malgun Gothic"/>
                <a:sym typeface="Malgun Gothic"/>
              </a:defRPr>
            </a:lvl9pPr>
          </a:lstStyle>
          <a:p/>
        </p:txBody>
      </p:sp>
      <p:sp>
        <p:nvSpPr>
          <p:cNvPr id="72" name="Google Shape;72;p19"/>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73" name="Google Shape;73;p19"/>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74" name="Google Shape;74;p19"/>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내용 2개" type="twoObj">
  <p:cSld name="TWO_OBJECTS">
    <p:spTree>
      <p:nvGrpSpPr>
        <p:cNvPr id="75" name="Shape 75"/>
        <p:cNvGrpSpPr/>
        <p:nvPr/>
      </p:nvGrpSpPr>
      <p:grpSpPr>
        <a:xfrm>
          <a:off x="0" y="0"/>
          <a:ext cx="0" cy="0"/>
          <a:chOff x="0" y="0"/>
          <a:chExt cx="0" cy="0"/>
        </a:xfrm>
      </p:grpSpPr>
      <p:sp>
        <p:nvSpPr>
          <p:cNvPr id="76" name="Google Shape;76;p20"/>
          <p:cNvSpPr txBox="1"/>
          <p:nvPr>
            <p:ph type="title"/>
          </p:nvPr>
        </p:nvSpPr>
        <p:spPr>
          <a:xfrm>
            <a:off x="628650" y="274638"/>
            <a:ext cx="7886700" cy="993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7" name="Google Shape;77;p20"/>
          <p:cNvSpPr txBox="1"/>
          <p:nvPr>
            <p:ph idx="1" type="body"/>
          </p:nvPr>
        </p:nvSpPr>
        <p:spPr>
          <a:xfrm>
            <a:off x="628650" y="1370013"/>
            <a:ext cx="3867000" cy="3262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78" name="Google Shape;78;p20"/>
          <p:cNvSpPr txBox="1"/>
          <p:nvPr>
            <p:ph idx="2" type="body"/>
          </p:nvPr>
        </p:nvSpPr>
        <p:spPr>
          <a:xfrm>
            <a:off x="4648200" y="1370013"/>
            <a:ext cx="3867000" cy="3262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79" name="Google Shape;79;p20"/>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80" name="Google Shape;80;p20"/>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81" name="Google Shape;81;p20"/>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82" name="Shape 82"/>
        <p:cNvGrpSpPr/>
        <p:nvPr/>
      </p:nvGrpSpPr>
      <p:grpSpPr>
        <a:xfrm>
          <a:off x="0" y="0"/>
          <a:ext cx="0" cy="0"/>
          <a:chOff x="0" y="0"/>
          <a:chExt cx="0" cy="0"/>
        </a:xfrm>
      </p:grpSpPr>
      <p:sp>
        <p:nvSpPr>
          <p:cNvPr id="83" name="Google Shape;83;p21"/>
          <p:cNvSpPr txBox="1"/>
          <p:nvPr>
            <p:ph type="title"/>
          </p:nvPr>
        </p:nvSpPr>
        <p:spPr>
          <a:xfrm>
            <a:off x="630238" y="274638"/>
            <a:ext cx="7886700" cy="993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4" name="Google Shape;84;p21"/>
          <p:cNvSpPr txBox="1"/>
          <p:nvPr>
            <p:ph idx="1" type="body"/>
          </p:nvPr>
        </p:nvSpPr>
        <p:spPr>
          <a:xfrm>
            <a:off x="630238" y="1260475"/>
            <a:ext cx="3868800" cy="619200"/>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Malgun Gothic"/>
                <a:ea typeface="Malgun Gothic"/>
                <a:cs typeface="Malgun Gothic"/>
                <a:sym typeface="Malgun Gothic"/>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Malgun Gothic"/>
                <a:ea typeface="Malgun Gothic"/>
                <a:cs typeface="Malgun Gothic"/>
                <a:sym typeface="Malgun Gothic"/>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Malgun Gothic"/>
                <a:ea typeface="Malgun Gothic"/>
                <a:cs typeface="Malgun Gothic"/>
                <a:sym typeface="Malgun Gothic"/>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9pPr>
          </a:lstStyle>
          <a:p/>
        </p:txBody>
      </p:sp>
      <p:sp>
        <p:nvSpPr>
          <p:cNvPr id="85" name="Google Shape;85;p21"/>
          <p:cNvSpPr txBox="1"/>
          <p:nvPr>
            <p:ph idx="2" type="body"/>
          </p:nvPr>
        </p:nvSpPr>
        <p:spPr>
          <a:xfrm>
            <a:off x="630238" y="1879600"/>
            <a:ext cx="3868800" cy="27624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86" name="Google Shape;86;p21"/>
          <p:cNvSpPr txBox="1"/>
          <p:nvPr>
            <p:ph idx="3" type="body"/>
          </p:nvPr>
        </p:nvSpPr>
        <p:spPr>
          <a:xfrm>
            <a:off x="4629150" y="1260475"/>
            <a:ext cx="3887700" cy="619200"/>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i="0" sz="2400" u="none" cap="none" strike="noStrike">
                <a:solidFill>
                  <a:schemeClr val="dk1"/>
                </a:solidFill>
                <a:latin typeface="Malgun Gothic"/>
                <a:ea typeface="Malgun Gothic"/>
                <a:cs typeface="Malgun Gothic"/>
                <a:sym typeface="Malgun Gothic"/>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Malgun Gothic"/>
                <a:ea typeface="Malgun Gothic"/>
                <a:cs typeface="Malgun Gothic"/>
                <a:sym typeface="Malgun Gothic"/>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Malgun Gothic"/>
                <a:ea typeface="Malgun Gothic"/>
                <a:cs typeface="Malgun Gothic"/>
                <a:sym typeface="Malgun Gothic"/>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Malgun Gothic"/>
                <a:ea typeface="Malgun Gothic"/>
                <a:cs typeface="Malgun Gothic"/>
                <a:sym typeface="Malgun Gothic"/>
              </a:defRPr>
            </a:lvl9pPr>
          </a:lstStyle>
          <a:p/>
        </p:txBody>
      </p:sp>
      <p:sp>
        <p:nvSpPr>
          <p:cNvPr id="87" name="Google Shape;87;p21"/>
          <p:cNvSpPr txBox="1"/>
          <p:nvPr>
            <p:ph idx="4" type="body"/>
          </p:nvPr>
        </p:nvSpPr>
        <p:spPr>
          <a:xfrm>
            <a:off x="4629150" y="1879600"/>
            <a:ext cx="3887700" cy="27624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88" name="Google Shape;88;p21"/>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89" name="Google Shape;89;p21"/>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0" name="Google Shape;90;p21"/>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91" name="Shape 91"/>
        <p:cNvGrpSpPr/>
        <p:nvPr/>
      </p:nvGrpSpPr>
      <p:grpSpPr>
        <a:xfrm>
          <a:off x="0" y="0"/>
          <a:ext cx="0" cy="0"/>
          <a:chOff x="0" y="0"/>
          <a:chExt cx="0" cy="0"/>
        </a:xfrm>
      </p:grpSpPr>
      <p:sp>
        <p:nvSpPr>
          <p:cNvPr id="92" name="Google Shape;92;p22"/>
          <p:cNvSpPr txBox="1"/>
          <p:nvPr>
            <p:ph type="title"/>
          </p:nvPr>
        </p:nvSpPr>
        <p:spPr>
          <a:xfrm>
            <a:off x="628650" y="274638"/>
            <a:ext cx="7886700" cy="993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93" name="Google Shape;93;p22"/>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4" name="Google Shape;94;p22"/>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5" name="Google Shape;95;p22"/>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96" name="Shape 96"/>
        <p:cNvGrpSpPr/>
        <p:nvPr/>
      </p:nvGrpSpPr>
      <p:grpSpPr>
        <a:xfrm>
          <a:off x="0" y="0"/>
          <a:ext cx="0" cy="0"/>
          <a:chOff x="0" y="0"/>
          <a:chExt cx="0" cy="0"/>
        </a:xfrm>
      </p:grpSpPr>
      <p:sp>
        <p:nvSpPr>
          <p:cNvPr id="97" name="Google Shape;97;p23"/>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8" name="Google Shape;98;p23"/>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9" name="Google Shape;99;p23"/>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100" name="Shape 100"/>
        <p:cNvGrpSpPr/>
        <p:nvPr/>
      </p:nvGrpSpPr>
      <p:grpSpPr>
        <a:xfrm>
          <a:off x="0" y="0"/>
          <a:ext cx="0" cy="0"/>
          <a:chOff x="0" y="0"/>
          <a:chExt cx="0" cy="0"/>
        </a:xfrm>
      </p:grpSpPr>
      <p:sp>
        <p:nvSpPr>
          <p:cNvPr id="101" name="Google Shape;101;p24"/>
          <p:cNvSpPr txBox="1"/>
          <p:nvPr>
            <p:ph type="title"/>
          </p:nvPr>
        </p:nvSpPr>
        <p:spPr>
          <a:xfrm>
            <a:off x="630238" y="342900"/>
            <a:ext cx="2949600" cy="12003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Malgun Gothic"/>
              <a:buNone/>
              <a:defRPr b="0" i="0" sz="32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02" name="Google Shape;102;p24"/>
          <p:cNvSpPr txBox="1"/>
          <p:nvPr>
            <p:ph idx="1" type="body"/>
          </p:nvPr>
        </p:nvSpPr>
        <p:spPr>
          <a:xfrm>
            <a:off x="3887788" y="741363"/>
            <a:ext cx="4629300" cy="36543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Malgun Gothic"/>
                <a:ea typeface="Malgun Gothic"/>
                <a:cs typeface="Malgun Gothic"/>
                <a:sym typeface="Malgun Gothic"/>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9pPr>
          </a:lstStyle>
          <a:p/>
        </p:txBody>
      </p:sp>
      <p:sp>
        <p:nvSpPr>
          <p:cNvPr id="103" name="Google Shape;103;p24"/>
          <p:cNvSpPr txBox="1"/>
          <p:nvPr>
            <p:ph idx="2" type="body"/>
          </p:nvPr>
        </p:nvSpPr>
        <p:spPr>
          <a:xfrm>
            <a:off x="630238" y="1543050"/>
            <a:ext cx="2949600" cy="2859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Malgun Gothic"/>
                <a:ea typeface="Malgun Gothic"/>
                <a:cs typeface="Malgun Gothic"/>
                <a:sym typeface="Malgun Gothic"/>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Malgun Gothic"/>
                <a:ea typeface="Malgun Gothic"/>
                <a:cs typeface="Malgun Gothic"/>
                <a:sym typeface="Malgun Gothic"/>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Malgun Gothic"/>
                <a:ea typeface="Malgun Gothic"/>
                <a:cs typeface="Malgun Gothic"/>
                <a:sym typeface="Malgun Gothic"/>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9pPr>
          </a:lstStyle>
          <a:p/>
        </p:txBody>
      </p:sp>
      <p:sp>
        <p:nvSpPr>
          <p:cNvPr id="104" name="Google Shape;104;p24"/>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05" name="Google Shape;105;p24"/>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06" name="Google Shape;106;p24"/>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107" name="Shape 107"/>
        <p:cNvGrpSpPr/>
        <p:nvPr/>
      </p:nvGrpSpPr>
      <p:grpSpPr>
        <a:xfrm>
          <a:off x="0" y="0"/>
          <a:ext cx="0" cy="0"/>
          <a:chOff x="0" y="0"/>
          <a:chExt cx="0" cy="0"/>
        </a:xfrm>
      </p:grpSpPr>
      <p:sp>
        <p:nvSpPr>
          <p:cNvPr id="108" name="Google Shape;108;p25"/>
          <p:cNvSpPr txBox="1"/>
          <p:nvPr>
            <p:ph type="title"/>
          </p:nvPr>
        </p:nvSpPr>
        <p:spPr>
          <a:xfrm>
            <a:off x="630238" y="342900"/>
            <a:ext cx="2949600" cy="12003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Malgun Gothic"/>
              <a:buNone/>
              <a:defRPr b="0" i="0" sz="32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09" name="Google Shape;109;p25"/>
          <p:cNvSpPr/>
          <p:nvPr>
            <p:ph idx="2" type="pic"/>
          </p:nvPr>
        </p:nvSpPr>
        <p:spPr>
          <a:xfrm>
            <a:off x="3887788" y="741363"/>
            <a:ext cx="4629300" cy="36543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Malgun Gothic"/>
                <a:ea typeface="Malgun Gothic"/>
                <a:cs typeface="Malgun Gothic"/>
                <a:sym typeface="Malgun Gothic"/>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Malgun Gothic"/>
                <a:ea typeface="Malgun Gothic"/>
                <a:cs typeface="Malgun Gothic"/>
                <a:sym typeface="Malgun Gothic"/>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Malgun Gothic"/>
                <a:ea typeface="Malgun Gothic"/>
                <a:cs typeface="Malgun Gothic"/>
                <a:sym typeface="Malgun Gothic"/>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Malgun Gothic"/>
                <a:ea typeface="Malgun Gothic"/>
                <a:cs typeface="Malgun Gothic"/>
                <a:sym typeface="Malgun Gothic"/>
              </a:defRPr>
            </a:lvl9pPr>
          </a:lstStyle>
          <a:p/>
        </p:txBody>
      </p:sp>
      <p:sp>
        <p:nvSpPr>
          <p:cNvPr id="110" name="Google Shape;110;p25"/>
          <p:cNvSpPr txBox="1"/>
          <p:nvPr>
            <p:ph idx="1" type="body"/>
          </p:nvPr>
        </p:nvSpPr>
        <p:spPr>
          <a:xfrm>
            <a:off x="630238" y="1543050"/>
            <a:ext cx="2949600" cy="2859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b="0" i="0" sz="1600" u="none" cap="none" strike="noStrike">
                <a:solidFill>
                  <a:schemeClr val="dk1"/>
                </a:solidFill>
                <a:latin typeface="Malgun Gothic"/>
                <a:ea typeface="Malgun Gothic"/>
                <a:cs typeface="Malgun Gothic"/>
                <a:sym typeface="Malgun Gothic"/>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Malgun Gothic"/>
                <a:ea typeface="Malgun Gothic"/>
                <a:cs typeface="Malgun Gothic"/>
                <a:sym typeface="Malgun Gothic"/>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Malgun Gothic"/>
                <a:ea typeface="Malgun Gothic"/>
                <a:cs typeface="Malgun Gothic"/>
                <a:sym typeface="Malgun Gothic"/>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Malgun Gothic"/>
                <a:ea typeface="Malgun Gothic"/>
                <a:cs typeface="Malgun Gothic"/>
                <a:sym typeface="Malgun Gothic"/>
              </a:defRPr>
            </a:lvl9pPr>
          </a:lstStyle>
          <a:p/>
        </p:txBody>
      </p:sp>
      <p:sp>
        <p:nvSpPr>
          <p:cNvPr id="111" name="Google Shape;111;p25"/>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12" name="Google Shape;112;p25"/>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13" name="Google Shape;113;p25"/>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114" name="Shape 114"/>
        <p:cNvGrpSpPr/>
        <p:nvPr/>
      </p:nvGrpSpPr>
      <p:grpSpPr>
        <a:xfrm>
          <a:off x="0" y="0"/>
          <a:ext cx="0" cy="0"/>
          <a:chOff x="0" y="0"/>
          <a:chExt cx="0" cy="0"/>
        </a:xfrm>
      </p:grpSpPr>
      <p:sp>
        <p:nvSpPr>
          <p:cNvPr id="115" name="Google Shape;115;p26"/>
          <p:cNvSpPr txBox="1"/>
          <p:nvPr>
            <p:ph type="title"/>
          </p:nvPr>
        </p:nvSpPr>
        <p:spPr>
          <a:xfrm>
            <a:off x="628650" y="274638"/>
            <a:ext cx="7886700" cy="993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16" name="Google Shape;116;p26"/>
          <p:cNvSpPr txBox="1"/>
          <p:nvPr>
            <p:ph idx="1" type="body"/>
          </p:nvPr>
        </p:nvSpPr>
        <p:spPr>
          <a:xfrm rot="5400000">
            <a:off x="2940900" y="-942237"/>
            <a:ext cx="3262200" cy="78867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117" name="Google Shape;117;p26"/>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18" name="Google Shape;118;p26"/>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19" name="Google Shape;119;p26"/>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120" name="Shape 120"/>
        <p:cNvGrpSpPr/>
        <p:nvPr/>
      </p:nvGrpSpPr>
      <p:grpSpPr>
        <a:xfrm>
          <a:off x="0" y="0"/>
          <a:ext cx="0" cy="0"/>
          <a:chOff x="0" y="0"/>
          <a:chExt cx="0" cy="0"/>
        </a:xfrm>
      </p:grpSpPr>
      <p:sp>
        <p:nvSpPr>
          <p:cNvPr id="121" name="Google Shape;121;p27"/>
          <p:cNvSpPr txBox="1"/>
          <p:nvPr>
            <p:ph type="title"/>
          </p:nvPr>
        </p:nvSpPr>
        <p:spPr>
          <a:xfrm rot="5400000">
            <a:off x="5350650" y="1467738"/>
            <a:ext cx="4357800" cy="19716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22" name="Google Shape;122;p27"/>
          <p:cNvSpPr txBox="1"/>
          <p:nvPr>
            <p:ph idx="1" type="body"/>
          </p:nvPr>
        </p:nvSpPr>
        <p:spPr>
          <a:xfrm rot="5400000">
            <a:off x="1331025" y="-427812"/>
            <a:ext cx="4357800" cy="57627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123" name="Google Shape;123;p27"/>
          <p:cNvSpPr txBox="1"/>
          <p:nvPr>
            <p:ph idx="10" type="dt"/>
          </p:nvPr>
        </p:nvSpPr>
        <p:spPr>
          <a:xfrm>
            <a:off x="628650" y="4767263"/>
            <a:ext cx="20574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24" name="Google Shape;124;p27"/>
          <p:cNvSpPr txBox="1"/>
          <p:nvPr>
            <p:ph idx="11" type="ftr"/>
          </p:nvPr>
        </p:nvSpPr>
        <p:spPr>
          <a:xfrm>
            <a:off x="3028950" y="4767263"/>
            <a:ext cx="3086100" cy="2745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25" name="Google Shape;125;p27"/>
          <p:cNvSpPr txBox="1"/>
          <p:nvPr>
            <p:ph idx="12" type="sldNum"/>
          </p:nvPr>
        </p:nvSpPr>
        <p:spPr>
          <a:xfrm>
            <a:off x="6457950" y="4767263"/>
            <a:ext cx="2057400" cy="2745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Malgun Gothic"/>
                <a:ea typeface="Malgun Gothic"/>
                <a:cs typeface="Malgun Gothic"/>
                <a:sym typeface="Malgun Gothic"/>
              </a:defRPr>
            </a:lvl1pPr>
            <a:lvl2pPr indent="0" lvl="1" marL="0" marR="0" rtl="0" algn="l">
              <a:spcBef>
                <a:spcPts val="0"/>
              </a:spcBef>
              <a:buNone/>
              <a:defRPr sz="1800">
                <a:solidFill>
                  <a:schemeClr val="dk1"/>
                </a:solidFill>
                <a:latin typeface="Malgun Gothic"/>
                <a:ea typeface="Malgun Gothic"/>
                <a:cs typeface="Malgun Gothic"/>
                <a:sym typeface="Malgun Gothic"/>
              </a:defRPr>
            </a:lvl2pPr>
            <a:lvl3pPr indent="0" lvl="2" marL="0" marR="0" rtl="0" algn="l">
              <a:spcBef>
                <a:spcPts val="0"/>
              </a:spcBef>
              <a:buNone/>
              <a:defRPr sz="1800">
                <a:solidFill>
                  <a:schemeClr val="dk1"/>
                </a:solidFill>
                <a:latin typeface="Malgun Gothic"/>
                <a:ea typeface="Malgun Gothic"/>
                <a:cs typeface="Malgun Gothic"/>
                <a:sym typeface="Malgun Gothic"/>
              </a:defRPr>
            </a:lvl3pPr>
            <a:lvl4pPr indent="0" lvl="3" marL="0" marR="0" rtl="0" algn="l">
              <a:spcBef>
                <a:spcPts val="0"/>
              </a:spcBef>
              <a:buNone/>
              <a:defRPr sz="1800">
                <a:solidFill>
                  <a:schemeClr val="dk1"/>
                </a:solidFill>
                <a:latin typeface="Malgun Gothic"/>
                <a:ea typeface="Malgun Gothic"/>
                <a:cs typeface="Malgun Gothic"/>
                <a:sym typeface="Malgun Gothic"/>
              </a:defRPr>
            </a:lvl4pPr>
            <a:lvl5pPr indent="0" lvl="4" marL="0" marR="0" rtl="0" algn="l">
              <a:spcBef>
                <a:spcPts val="0"/>
              </a:spcBef>
              <a:buNone/>
              <a:defRPr sz="1800">
                <a:solidFill>
                  <a:schemeClr val="dk1"/>
                </a:solidFill>
                <a:latin typeface="Malgun Gothic"/>
                <a:ea typeface="Malgun Gothic"/>
                <a:cs typeface="Malgun Gothic"/>
                <a:sym typeface="Malgun Gothic"/>
              </a:defRPr>
            </a:lvl5pPr>
            <a:lvl6pPr indent="0" lvl="5" marL="0" marR="0" rtl="0" algn="l">
              <a:spcBef>
                <a:spcPts val="0"/>
              </a:spcBef>
              <a:buNone/>
              <a:defRPr sz="1800">
                <a:solidFill>
                  <a:schemeClr val="dk1"/>
                </a:solidFill>
                <a:latin typeface="Malgun Gothic"/>
                <a:ea typeface="Malgun Gothic"/>
                <a:cs typeface="Malgun Gothic"/>
                <a:sym typeface="Malgun Gothic"/>
              </a:defRPr>
            </a:lvl6pPr>
            <a:lvl7pPr indent="0" lvl="6" marL="0" marR="0" rtl="0" algn="l">
              <a:spcBef>
                <a:spcPts val="0"/>
              </a:spcBef>
              <a:buNone/>
              <a:defRPr sz="1800">
                <a:solidFill>
                  <a:schemeClr val="dk1"/>
                </a:solidFill>
                <a:latin typeface="Malgun Gothic"/>
                <a:ea typeface="Malgun Gothic"/>
                <a:cs typeface="Malgun Gothic"/>
                <a:sym typeface="Malgun Gothic"/>
              </a:defRPr>
            </a:lvl7pPr>
            <a:lvl8pPr indent="0" lvl="7" marL="0" marR="0" rtl="0" algn="l">
              <a:spcBef>
                <a:spcPts val="0"/>
              </a:spcBef>
              <a:buNone/>
              <a:defRPr sz="1800">
                <a:solidFill>
                  <a:schemeClr val="dk1"/>
                </a:solidFill>
                <a:latin typeface="Malgun Gothic"/>
                <a:ea typeface="Malgun Gothic"/>
                <a:cs typeface="Malgun Gothic"/>
                <a:sym typeface="Malgun Gothic"/>
              </a:defRPr>
            </a:lvl8pPr>
            <a:lvl9pPr indent="0" lvl="8" marL="0" marR="0" rtl="0" algn="l">
              <a:spcBef>
                <a:spcPts val="0"/>
              </a:spcBef>
              <a:buNone/>
              <a:defRPr sz="1800">
                <a:solidFill>
                  <a:schemeClr val="dk1"/>
                </a:solidFill>
                <a:latin typeface="Malgun Gothic"/>
                <a:ea typeface="Malgun Gothic"/>
                <a:cs typeface="Malgun Gothic"/>
                <a:sym typeface="Malgun Gothic"/>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129" name="Shape 129"/>
        <p:cNvGrpSpPr/>
        <p:nvPr/>
      </p:nvGrpSpPr>
      <p:grpSpPr>
        <a:xfrm>
          <a:off x="0" y="0"/>
          <a:ext cx="0" cy="0"/>
          <a:chOff x="0" y="0"/>
          <a:chExt cx="0" cy="0"/>
        </a:xfrm>
      </p:grpSpPr>
      <p:sp>
        <p:nvSpPr>
          <p:cNvPr id="130" name="Google Shape;130;p29"/>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1" name="Google Shape;131;p29"/>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2" name="Google Shape;132;p29"/>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노란상단선 내지">
  <p:cSld name="노란상단선 내지">
    <p:spTree>
      <p:nvGrpSpPr>
        <p:cNvPr id="133" name="Shape 133"/>
        <p:cNvGrpSpPr/>
        <p:nvPr/>
      </p:nvGrpSpPr>
      <p:grpSpPr>
        <a:xfrm>
          <a:off x="0" y="0"/>
          <a:ext cx="0" cy="0"/>
          <a:chOff x="0" y="0"/>
          <a:chExt cx="0" cy="0"/>
        </a:xfrm>
      </p:grpSpPr>
      <p:pic>
        <p:nvPicPr>
          <p:cNvPr id="134" name="Google Shape;134;p30"/>
          <p:cNvPicPr preferRelativeResize="0"/>
          <p:nvPr/>
        </p:nvPicPr>
        <p:blipFill rotWithShape="1">
          <a:blip r:embed="rId2">
            <a:alphaModFix/>
          </a:blip>
          <a:srcRect b="0" l="0" r="0" t="0"/>
          <a:stretch/>
        </p:blipFill>
        <p:spPr>
          <a:xfrm>
            <a:off x="361756" y="4489420"/>
            <a:ext cx="972847" cy="295711"/>
          </a:xfrm>
          <a:prstGeom prst="rect">
            <a:avLst/>
          </a:prstGeom>
          <a:noFill/>
          <a:ln>
            <a:noFill/>
          </a:ln>
        </p:spPr>
      </p:pic>
      <p:cxnSp>
        <p:nvCxnSpPr>
          <p:cNvPr id="135" name="Google Shape;135;p30"/>
          <p:cNvCxnSpPr/>
          <p:nvPr/>
        </p:nvCxnSpPr>
        <p:spPr>
          <a:xfrm>
            <a:off x="386923" y="679508"/>
            <a:ext cx="8262000" cy="0"/>
          </a:xfrm>
          <a:prstGeom prst="straightConnector1">
            <a:avLst/>
          </a:prstGeom>
          <a:noFill/>
          <a:ln cap="flat" cmpd="sng" w="25400">
            <a:solidFill>
              <a:srgbClr val="FCBC36"/>
            </a:solidFill>
            <a:prstDash val="solid"/>
            <a:miter lim="800000"/>
            <a:headEnd len="sm" w="sm" type="none"/>
            <a:tailEnd len="sm" w="sm" type="none"/>
          </a:ln>
        </p:spPr>
      </p:cxnSp>
      <p:sp>
        <p:nvSpPr>
          <p:cNvPr id="136" name="Google Shape;136;p30"/>
          <p:cNvSpPr txBox="1"/>
          <p:nvPr/>
        </p:nvSpPr>
        <p:spPr>
          <a:xfrm>
            <a:off x="448032" y="705357"/>
            <a:ext cx="8193600" cy="4017300"/>
          </a:xfrm>
          <a:prstGeom prst="rect">
            <a:avLst/>
          </a:prstGeom>
          <a:noFill/>
          <a:ln>
            <a:noFill/>
          </a:ln>
        </p:spPr>
        <p:txBody>
          <a:bodyPr anchorCtr="0" anchor="t" bIns="45700" lIns="36000" spcFirstLastPara="1" rIns="91425" wrap="square" tIns="7200">
            <a:noAutofit/>
          </a:bodyPr>
          <a:lstStyle/>
          <a:p>
            <a:pPr indent="0" lvl="0" marL="0" marR="0" rtl="0" algn="l">
              <a:lnSpc>
                <a:spcPct val="150000"/>
              </a:lnSpc>
              <a:spcBef>
                <a:spcPts val="0"/>
              </a:spcBef>
              <a:spcAft>
                <a:spcPts val="0"/>
              </a:spcAft>
              <a:buClr>
                <a:schemeClr val="dk1"/>
              </a:buClr>
              <a:buSzPts val="1500"/>
              <a:buFont typeface="Arial"/>
              <a:buNone/>
            </a:pPr>
            <a:r>
              <a:t/>
            </a:r>
            <a:endParaRPr b="0" i="0" sz="1500">
              <a:solidFill>
                <a:schemeClr val="dk1"/>
              </a:solidFill>
              <a:latin typeface="Arial"/>
              <a:ea typeface="Arial"/>
              <a:cs typeface="Arial"/>
              <a:sym typeface="Arial"/>
            </a:endParaRPr>
          </a:p>
        </p:txBody>
      </p:sp>
      <p:sp>
        <p:nvSpPr>
          <p:cNvPr id="137" name="Google Shape;137;p30"/>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400"/>
              <a:buFont typeface="Arial"/>
              <a:buNone/>
              <a:defRPr b="0" i="0" sz="3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38" name="Google Shape;138;p30"/>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75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361950" lvl="1" marL="914400" marR="0" rtl="0" algn="l">
              <a:lnSpc>
                <a:spcPct val="90000"/>
              </a:lnSpc>
              <a:spcBef>
                <a:spcPts val="375"/>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p:cSld name="제목 슬라이드">
    <p:spTree>
      <p:nvGrpSpPr>
        <p:cNvPr id="139" name="Shape 13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type="secHead">
  <p:cSld name="SECTION_HEADER">
    <p:spTree>
      <p:nvGrpSpPr>
        <p:cNvPr id="140" name="Shape 140"/>
        <p:cNvGrpSpPr/>
        <p:nvPr/>
      </p:nvGrpSpPr>
      <p:grpSpPr>
        <a:xfrm>
          <a:off x="0" y="0"/>
          <a:ext cx="0" cy="0"/>
          <a:chOff x="0" y="0"/>
          <a:chExt cx="0" cy="0"/>
        </a:xfrm>
      </p:grpSpPr>
      <p:sp>
        <p:nvSpPr>
          <p:cNvPr id="141" name="Google Shape;141;p32"/>
          <p:cNvSpPr txBox="1"/>
          <p:nvPr>
            <p:ph type="title"/>
          </p:nvPr>
        </p:nvSpPr>
        <p:spPr>
          <a:xfrm>
            <a:off x="623888" y="1282304"/>
            <a:ext cx="7886700" cy="21396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42" name="Google Shape;142;p32"/>
          <p:cNvSpPr txBox="1"/>
          <p:nvPr>
            <p:ph idx="1" type="body"/>
          </p:nvPr>
        </p:nvSpPr>
        <p:spPr>
          <a:xfrm>
            <a:off x="623888" y="3442098"/>
            <a:ext cx="7886700" cy="1125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75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1pPr>
            <a:lvl2pPr indent="-228600" lvl="1" marL="914400" marR="0" rtl="0" algn="l">
              <a:lnSpc>
                <a:spcPct val="90000"/>
              </a:lnSpc>
              <a:spcBef>
                <a:spcPts val="375"/>
              </a:spcBef>
              <a:spcAft>
                <a:spcPts val="0"/>
              </a:spcAft>
              <a:buClr>
                <a:srgbClr val="888888"/>
              </a:buClr>
              <a:buSzPts val="1500"/>
              <a:buFont typeface="Arial"/>
              <a:buNone/>
              <a:defRPr b="0" i="0" sz="15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375"/>
              </a:spcBef>
              <a:spcAft>
                <a:spcPts val="0"/>
              </a:spcAft>
              <a:buClr>
                <a:srgbClr val="888888"/>
              </a:buClr>
              <a:buSzPts val="1350"/>
              <a:buFont typeface="Arial"/>
              <a:buNone/>
              <a:defRPr b="0" i="0" sz="1350" u="none" cap="none" strike="noStrike">
                <a:solidFill>
                  <a:srgbClr val="888888"/>
                </a:solidFill>
                <a:latin typeface="Calibri"/>
                <a:ea typeface="Calibri"/>
                <a:cs typeface="Calibri"/>
                <a:sym typeface="Calibri"/>
              </a:defRPr>
            </a:lvl3pPr>
            <a:lvl4pPr indent="-228600" lvl="3" marL="18288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375"/>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143" name="Google Shape;143;p32"/>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4" name="Google Shape;144;p32"/>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5" name="Google Shape;145;p32"/>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콘텐츠 2개" type="twoObj">
  <p:cSld name="TWO_OBJECTS">
    <p:spTree>
      <p:nvGrpSpPr>
        <p:cNvPr id="146" name="Shape 146"/>
        <p:cNvGrpSpPr/>
        <p:nvPr/>
      </p:nvGrpSpPr>
      <p:grpSpPr>
        <a:xfrm>
          <a:off x="0" y="0"/>
          <a:ext cx="0" cy="0"/>
          <a:chOff x="0" y="0"/>
          <a:chExt cx="0" cy="0"/>
        </a:xfrm>
      </p:grpSpPr>
      <p:sp>
        <p:nvSpPr>
          <p:cNvPr id="147" name="Google Shape;147;p33"/>
          <p:cNvSpPr txBox="1"/>
          <p:nvPr>
            <p:ph type="title"/>
          </p:nvPr>
        </p:nvSpPr>
        <p:spPr>
          <a:xfrm>
            <a:off x="628650" y="273844"/>
            <a:ext cx="7886700" cy="99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48" name="Google Shape;148;p33"/>
          <p:cNvSpPr txBox="1"/>
          <p:nvPr>
            <p:ph idx="1" type="body"/>
          </p:nvPr>
        </p:nvSpPr>
        <p:spPr>
          <a:xfrm>
            <a:off x="628650" y="1369219"/>
            <a:ext cx="3886200" cy="32634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49" name="Google Shape;149;p33"/>
          <p:cNvSpPr txBox="1"/>
          <p:nvPr>
            <p:ph idx="2" type="body"/>
          </p:nvPr>
        </p:nvSpPr>
        <p:spPr>
          <a:xfrm>
            <a:off x="4629150" y="1369219"/>
            <a:ext cx="3886200" cy="32634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50" name="Google Shape;150;p33"/>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1" name="Google Shape;151;p33"/>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52" name="Google Shape;152;p33"/>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153" name="Shape 153"/>
        <p:cNvGrpSpPr/>
        <p:nvPr/>
      </p:nvGrpSpPr>
      <p:grpSpPr>
        <a:xfrm>
          <a:off x="0" y="0"/>
          <a:ext cx="0" cy="0"/>
          <a:chOff x="0" y="0"/>
          <a:chExt cx="0" cy="0"/>
        </a:xfrm>
      </p:grpSpPr>
      <p:sp>
        <p:nvSpPr>
          <p:cNvPr id="154" name="Google Shape;154;p34"/>
          <p:cNvSpPr txBox="1"/>
          <p:nvPr>
            <p:ph type="title"/>
          </p:nvPr>
        </p:nvSpPr>
        <p:spPr>
          <a:xfrm>
            <a:off x="629841" y="273844"/>
            <a:ext cx="7886700" cy="99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55" name="Google Shape;155;p34"/>
          <p:cNvSpPr txBox="1"/>
          <p:nvPr>
            <p:ph idx="1" type="body"/>
          </p:nvPr>
        </p:nvSpPr>
        <p:spPr>
          <a:xfrm>
            <a:off x="629842" y="1260872"/>
            <a:ext cx="3868200" cy="618000"/>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75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1pPr>
            <a:lvl2pPr indent="-228600" lvl="1" marL="914400" marR="0" rtl="0" algn="l">
              <a:lnSpc>
                <a:spcPct val="90000"/>
              </a:lnSpc>
              <a:spcBef>
                <a:spcPts val="375"/>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375"/>
              </a:spcBef>
              <a:spcAft>
                <a:spcPts val="0"/>
              </a:spcAft>
              <a:buClr>
                <a:schemeClr val="dk1"/>
              </a:buClr>
              <a:buSzPts val="1350"/>
              <a:buFont typeface="Arial"/>
              <a:buNone/>
              <a:defRPr b="1" i="0" sz="1350" u="none" cap="none" strike="noStrike">
                <a:solidFill>
                  <a:schemeClr val="dk1"/>
                </a:solidFill>
                <a:latin typeface="Calibri"/>
                <a:ea typeface="Calibri"/>
                <a:cs typeface="Calibri"/>
                <a:sym typeface="Calibri"/>
              </a:defRPr>
            </a:lvl3pPr>
            <a:lvl4pPr indent="-228600" lvl="3" marL="18288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156" name="Google Shape;156;p34"/>
          <p:cNvSpPr txBox="1"/>
          <p:nvPr>
            <p:ph idx="2" type="body"/>
          </p:nvPr>
        </p:nvSpPr>
        <p:spPr>
          <a:xfrm>
            <a:off x="629842" y="1878806"/>
            <a:ext cx="3868200" cy="27633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57" name="Google Shape;157;p34"/>
          <p:cNvSpPr txBox="1"/>
          <p:nvPr>
            <p:ph idx="3" type="body"/>
          </p:nvPr>
        </p:nvSpPr>
        <p:spPr>
          <a:xfrm>
            <a:off x="4629150" y="1260872"/>
            <a:ext cx="3887400" cy="618000"/>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75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1pPr>
            <a:lvl2pPr indent="-228600" lvl="1" marL="914400" marR="0" rtl="0" algn="l">
              <a:lnSpc>
                <a:spcPct val="90000"/>
              </a:lnSpc>
              <a:spcBef>
                <a:spcPts val="375"/>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375"/>
              </a:spcBef>
              <a:spcAft>
                <a:spcPts val="0"/>
              </a:spcAft>
              <a:buClr>
                <a:schemeClr val="dk1"/>
              </a:buClr>
              <a:buSzPts val="1350"/>
              <a:buFont typeface="Arial"/>
              <a:buNone/>
              <a:defRPr b="1" i="0" sz="1350" u="none" cap="none" strike="noStrike">
                <a:solidFill>
                  <a:schemeClr val="dk1"/>
                </a:solidFill>
                <a:latin typeface="Calibri"/>
                <a:ea typeface="Calibri"/>
                <a:cs typeface="Calibri"/>
                <a:sym typeface="Calibri"/>
              </a:defRPr>
            </a:lvl3pPr>
            <a:lvl4pPr indent="-228600" lvl="3" marL="18288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375"/>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158" name="Google Shape;158;p34"/>
          <p:cNvSpPr txBox="1"/>
          <p:nvPr>
            <p:ph idx="4" type="body"/>
          </p:nvPr>
        </p:nvSpPr>
        <p:spPr>
          <a:xfrm>
            <a:off x="4629150" y="1878806"/>
            <a:ext cx="3887400" cy="27633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59" name="Google Shape;159;p34"/>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0" name="Google Shape;160;p34"/>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1" name="Google Shape;161;p34"/>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162" name="Shape 162"/>
        <p:cNvGrpSpPr/>
        <p:nvPr/>
      </p:nvGrpSpPr>
      <p:grpSpPr>
        <a:xfrm>
          <a:off x="0" y="0"/>
          <a:ext cx="0" cy="0"/>
          <a:chOff x="0" y="0"/>
          <a:chExt cx="0" cy="0"/>
        </a:xfrm>
      </p:grpSpPr>
      <p:sp>
        <p:nvSpPr>
          <p:cNvPr id="163" name="Google Shape;163;p35"/>
          <p:cNvSpPr txBox="1"/>
          <p:nvPr>
            <p:ph type="title"/>
          </p:nvPr>
        </p:nvSpPr>
        <p:spPr>
          <a:xfrm>
            <a:off x="628650" y="273844"/>
            <a:ext cx="7886700" cy="99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64" name="Google Shape;164;p35"/>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5" name="Google Shape;165;p35"/>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6" name="Google Shape;166;p35"/>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167" name="Shape 167"/>
        <p:cNvGrpSpPr/>
        <p:nvPr/>
      </p:nvGrpSpPr>
      <p:grpSpPr>
        <a:xfrm>
          <a:off x="0" y="0"/>
          <a:ext cx="0" cy="0"/>
          <a:chOff x="0" y="0"/>
          <a:chExt cx="0" cy="0"/>
        </a:xfrm>
      </p:grpSpPr>
      <p:sp>
        <p:nvSpPr>
          <p:cNvPr id="168" name="Google Shape;168;p36"/>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69" name="Google Shape;169;p36"/>
          <p:cNvSpPr txBox="1"/>
          <p:nvPr>
            <p:ph idx="1" type="body"/>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indent="-381000" lvl="0" marL="457200" marR="0" rtl="0" algn="l">
              <a:lnSpc>
                <a:spcPct val="90000"/>
              </a:lnSpc>
              <a:spcBef>
                <a:spcPts val="75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rtl="0" algn="l">
              <a:lnSpc>
                <a:spcPct val="90000"/>
              </a:lnSpc>
              <a:spcBef>
                <a:spcPts val="375"/>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70" name="Google Shape;170;p36"/>
          <p:cNvSpPr txBox="1"/>
          <p:nvPr>
            <p:ph idx="2"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75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90000"/>
              </a:lnSpc>
              <a:spcBef>
                <a:spcPts val="375"/>
              </a:spcBef>
              <a:spcAft>
                <a:spcPts val="0"/>
              </a:spcAft>
              <a:buClr>
                <a:schemeClr val="dk1"/>
              </a:buClr>
              <a:buSzPts val="1050"/>
              <a:buFont typeface="Arial"/>
              <a:buNone/>
              <a:defRPr b="0" i="0" sz="1050" u="none" cap="none" strike="noStrike">
                <a:solidFill>
                  <a:schemeClr val="dk1"/>
                </a:solidFill>
                <a:latin typeface="Calibri"/>
                <a:ea typeface="Calibri"/>
                <a:cs typeface="Calibri"/>
                <a:sym typeface="Calibri"/>
              </a:defRPr>
            </a:lvl2pPr>
            <a:lvl3pPr indent="-228600" lvl="2" marL="1371600" marR="0" rtl="0" algn="l">
              <a:lnSpc>
                <a:spcPct val="90000"/>
              </a:lnSpc>
              <a:spcBef>
                <a:spcPts val="375"/>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4pPr>
            <a:lvl5pPr indent="-228600" lvl="4" marL="22860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5pPr>
            <a:lvl6pPr indent="-228600" lvl="5" marL="27432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6pPr>
            <a:lvl7pPr indent="-228600" lvl="6" marL="32004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7pPr>
            <a:lvl8pPr indent="-228600" lvl="7" marL="36576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8pPr>
            <a:lvl9pPr indent="-228600" lvl="8" marL="41148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9pPr>
          </a:lstStyle>
          <a:p/>
        </p:txBody>
      </p:sp>
      <p:sp>
        <p:nvSpPr>
          <p:cNvPr id="171" name="Google Shape;171;p36"/>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2" name="Google Shape;172;p36"/>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3" name="Google Shape;173;p36"/>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174" name="Shape 174"/>
        <p:cNvGrpSpPr/>
        <p:nvPr/>
      </p:nvGrpSpPr>
      <p:grpSpPr>
        <a:xfrm>
          <a:off x="0" y="0"/>
          <a:ext cx="0" cy="0"/>
          <a:chOff x="0" y="0"/>
          <a:chExt cx="0" cy="0"/>
        </a:xfrm>
      </p:grpSpPr>
      <p:sp>
        <p:nvSpPr>
          <p:cNvPr id="175" name="Google Shape;175;p37"/>
          <p:cNvSpPr txBox="1"/>
          <p:nvPr>
            <p:ph type="title"/>
          </p:nvPr>
        </p:nvSpPr>
        <p:spPr>
          <a:xfrm>
            <a:off x="629841" y="342900"/>
            <a:ext cx="2949300" cy="12003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76" name="Google Shape;176;p37"/>
          <p:cNvSpPr/>
          <p:nvPr>
            <p:ph idx="2" type="pic"/>
          </p:nvPr>
        </p:nvSpPr>
        <p:spPr>
          <a:xfrm>
            <a:off x="3887391" y="740569"/>
            <a:ext cx="4629300" cy="3655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75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77" name="Google Shape;177;p37"/>
          <p:cNvSpPr txBox="1"/>
          <p:nvPr>
            <p:ph idx="1" type="body"/>
          </p:nvPr>
        </p:nvSpPr>
        <p:spPr>
          <a:xfrm>
            <a:off x="629841" y="1543050"/>
            <a:ext cx="2949300" cy="2858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75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90000"/>
              </a:lnSpc>
              <a:spcBef>
                <a:spcPts val="375"/>
              </a:spcBef>
              <a:spcAft>
                <a:spcPts val="0"/>
              </a:spcAft>
              <a:buClr>
                <a:schemeClr val="dk1"/>
              </a:buClr>
              <a:buSzPts val="1050"/>
              <a:buFont typeface="Arial"/>
              <a:buNone/>
              <a:defRPr b="0" i="0" sz="1050" u="none" cap="none" strike="noStrike">
                <a:solidFill>
                  <a:schemeClr val="dk1"/>
                </a:solidFill>
                <a:latin typeface="Calibri"/>
                <a:ea typeface="Calibri"/>
                <a:cs typeface="Calibri"/>
                <a:sym typeface="Calibri"/>
              </a:defRPr>
            </a:lvl2pPr>
            <a:lvl3pPr indent="-228600" lvl="2" marL="1371600" marR="0" rtl="0" algn="l">
              <a:lnSpc>
                <a:spcPct val="90000"/>
              </a:lnSpc>
              <a:spcBef>
                <a:spcPts val="375"/>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4pPr>
            <a:lvl5pPr indent="-228600" lvl="4" marL="22860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5pPr>
            <a:lvl6pPr indent="-228600" lvl="5" marL="27432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6pPr>
            <a:lvl7pPr indent="-228600" lvl="6" marL="32004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7pPr>
            <a:lvl8pPr indent="-228600" lvl="7" marL="36576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8pPr>
            <a:lvl9pPr indent="-228600" lvl="8" marL="4114800" marR="0" rtl="0" algn="l">
              <a:lnSpc>
                <a:spcPct val="90000"/>
              </a:lnSpc>
              <a:spcBef>
                <a:spcPts val="375"/>
              </a:spcBef>
              <a:spcAft>
                <a:spcPts val="0"/>
              </a:spcAft>
              <a:buClr>
                <a:schemeClr val="dk1"/>
              </a:buClr>
              <a:buSzPts val="750"/>
              <a:buFont typeface="Arial"/>
              <a:buNone/>
              <a:defRPr b="0" i="0" sz="750" u="none" cap="none" strike="noStrike">
                <a:solidFill>
                  <a:schemeClr val="dk1"/>
                </a:solidFill>
                <a:latin typeface="Calibri"/>
                <a:ea typeface="Calibri"/>
                <a:cs typeface="Calibri"/>
                <a:sym typeface="Calibri"/>
              </a:defRPr>
            </a:lvl9pPr>
          </a:lstStyle>
          <a:p/>
        </p:txBody>
      </p:sp>
      <p:sp>
        <p:nvSpPr>
          <p:cNvPr id="178" name="Google Shape;178;p37"/>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9" name="Google Shape;179;p37"/>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0" name="Google Shape;180;p37"/>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181" name="Shape 181"/>
        <p:cNvGrpSpPr/>
        <p:nvPr/>
      </p:nvGrpSpPr>
      <p:grpSpPr>
        <a:xfrm>
          <a:off x="0" y="0"/>
          <a:ext cx="0" cy="0"/>
          <a:chOff x="0" y="0"/>
          <a:chExt cx="0" cy="0"/>
        </a:xfrm>
      </p:grpSpPr>
      <p:sp>
        <p:nvSpPr>
          <p:cNvPr id="182" name="Google Shape;182;p38"/>
          <p:cNvSpPr txBox="1"/>
          <p:nvPr>
            <p:ph type="title"/>
          </p:nvPr>
        </p:nvSpPr>
        <p:spPr>
          <a:xfrm>
            <a:off x="628650" y="273844"/>
            <a:ext cx="7886700" cy="9942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83" name="Google Shape;183;p38"/>
          <p:cNvSpPr txBox="1"/>
          <p:nvPr>
            <p:ph idx="1" type="body"/>
          </p:nvPr>
        </p:nvSpPr>
        <p:spPr>
          <a:xfrm rot="5400000">
            <a:off x="2940300" y="-942431"/>
            <a:ext cx="3263400" cy="78867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84" name="Google Shape;184;p38"/>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5" name="Google Shape;185;p38"/>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86" name="Google Shape;186;p38"/>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187" name="Shape 187"/>
        <p:cNvGrpSpPr/>
        <p:nvPr/>
      </p:nvGrpSpPr>
      <p:grpSpPr>
        <a:xfrm>
          <a:off x="0" y="0"/>
          <a:ext cx="0" cy="0"/>
          <a:chOff x="0" y="0"/>
          <a:chExt cx="0" cy="0"/>
        </a:xfrm>
      </p:grpSpPr>
      <p:sp>
        <p:nvSpPr>
          <p:cNvPr id="188" name="Google Shape;188;p39"/>
          <p:cNvSpPr txBox="1"/>
          <p:nvPr>
            <p:ph type="title"/>
          </p:nvPr>
        </p:nvSpPr>
        <p:spPr>
          <a:xfrm rot="5400000">
            <a:off x="5350050" y="1467544"/>
            <a:ext cx="4359000" cy="19716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89" name="Google Shape;189;p39"/>
          <p:cNvSpPr txBox="1"/>
          <p:nvPr>
            <p:ph idx="1" type="body"/>
          </p:nvPr>
        </p:nvSpPr>
        <p:spPr>
          <a:xfrm rot="5400000">
            <a:off x="1349475" y="-447056"/>
            <a:ext cx="4359000" cy="5800800"/>
          </a:xfrm>
          <a:prstGeom prst="rect">
            <a:avLst/>
          </a:prstGeom>
          <a:noFill/>
          <a:ln>
            <a:noFill/>
          </a:ln>
        </p:spPr>
        <p:txBody>
          <a:bodyPr anchorCtr="0" anchor="t" bIns="45700" lIns="91425" spcFirstLastPara="1" rIns="91425" wrap="square" tIns="45700">
            <a:no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90" name="Google Shape;190;p39"/>
          <p:cNvSpPr txBox="1"/>
          <p:nvPr>
            <p:ph idx="10" type="dt"/>
          </p:nvPr>
        </p:nvSpPr>
        <p:spPr>
          <a:xfrm>
            <a:off x="628650" y="4767263"/>
            <a:ext cx="20574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1" name="Google Shape;191;p39"/>
          <p:cNvSpPr txBox="1"/>
          <p:nvPr>
            <p:ph idx="11" type="ftr"/>
          </p:nvPr>
        </p:nvSpPr>
        <p:spPr>
          <a:xfrm>
            <a:off x="3028950" y="4767263"/>
            <a:ext cx="3086100" cy="273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92" name="Google Shape;192;p39"/>
          <p:cNvSpPr txBox="1"/>
          <p:nvPr>
            <p:ph idx="12" type="sldNum"/>
          </p:nvPr>
        </p:nvSpPr>
        <p:spPr>
          <a:xfrm>
            <a:off x="6457950" y="4767263"/>
            <a:ext cx="2057400" cy="2739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2" Type="http://schemas.openxmlformats.org/officeDocument/2006/relationships/theme" Target="../theme/theme3.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6.xml"/><Relationship Id="rId10" Type="http://schemas.openxmlformats.org/officeDocument/2006/relationships/slideLayout" Target="../slideLayouts/slideLayout35.xml"/><Relationship Id="rId12" Type="http://schemas.openxmlformats.org/officeDocument/2006/relationships/theme" Target="../theme/theme1.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9" Type="http://schemas.openxmlformats.org/officeDocument/2006/relationships/slideLayout" Target="../slideLayouts/slideLayout34.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 name="Shape 59"/>
        <p:cNvGrpSpPr/>
        <p:nvPr/>
      </p:nvGrpSpPr>
      <p:grpSpPr>
        <a:xfrm>
          <a:off x="0" y="0"/>
          <a:ext cx="0" cy="0"/>
          <a:chOff x="0" y="0"/>
          <a:chExt cx="0" cy="0"/>
        </a:xfrm>
      </p:grpSpPr>
      <p:sp>
        <p:nvSpPr>
          <p:cNvPr id="60" name="Google Shape;60;p16"/>
          <p:cNvSpPr/>
          <p:nvPr/>
        </p:nvSpPr>
        <p:spPr>
          <a:xfrm>
            <a:off x="-130629" y="1205802"/>
            <a:ext cx="9425400" cy="2481900"/>
          </a:xfrm>
          <a:prstGeom prst="rect">
            <a:avLst/>
          </a:prstGeom>
          <a:solidFill>
            <a:srgbClr val="FFD9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algun Gothic"/>
              <a:ea typeface="Malgun Gothic"/>
              <a:cs typeface="Malgun Gothic"/>
              <a:sym typeface="Malgun Gothic"/>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sp>
        <p:nvSpPr>
          <p:cNvPr id="127" name="Google Shape;127;p28"/>
          <p:cNvSpPr txBox="1"/>
          <p:nvPr/>
        </p:nvSpPr>
        <p:spPr>
          <a:xfrm>
            <a:off x="277866" y="209810"/>
            <a:ext cx="4419300" cy="4698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t/>
            </a:r>
            <a:endParaRPr b="1" i="0" sz="2400" u="none" cap="none" strike="noStrike">
              <a:solidFill>
                <a:schemeClr val="dk1"/>
              </a:solidFill>
              <a:latin typeface="Arial"/>
              <a:ea typeface="Arial"/>
              <a:cs typeface="Arial"/>
              <a:sym typeface="Arial"/>
            </a:endParaRPr>
          </a:p>
        </p:txBody>
      </p:sp>
      <p:cxnSp>
        <p:nvCxnSpPr>
          <p:cNvPr id="128" name="Google Shape;128;p28"/>
          <p:cNvCxnSpPr/>
          <p:nvPr/>
        </p:nvCxnSpPr>
        <p:spPr>
          <a:xfrm>
            <a:off x="386923" y="679508"/>
            <a:ext cx="8262000" cy="0"/>
          </a:xfrm>
          <a:prstGeom prst="straightConnector1">
            <a:avLst/>
          </a:prstGeom>
          <a:noFill/>
          <a:ln cap="flat" cmpd="sng" w="25400">
            <a:solidFill>
              <a:srgbClr val="FCBC36"/>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000"/>
        </a:solidFill>
      </p:bgPr>
    </p:bg>
    <p:spTree>
      <p:nvGrpSpPr>
        <p:cNvPr id="196" name="Shape 196"/>
        <p:cNvGrpSpPr/>
        <p:nvPr/>
      </p:nvGrpSpPr>
      <p:grpSpPr>
        <a:xfrm>
          <a:off x="0" y="0"/>
          <a:ext cx="0" cy="0"/>
          <a:chOff x="0" y="0"/>
          <a:chExt cx="0" cy="0"/>
        </a:xfrm>
      </p:grpSpPr>
      <p:sp>
        <p:nvSpPr>
          <p:cNvPr id="197" name="Google Shape;197;p40"/>
          <p:cNvSpPr/>
          <p:nvPr/>
        </p:nvSpPr>
        <p:spPr>
          <a:xfrm>
            <a:off x="3918597" y="3204527"/>
            <a:ext cx="13068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ko">
                <a:solidFill>
                  <a:schemeClr val="dk1"/>
                </a:solidFill>
              </a:rPr>
              <a:t>2025.12.23</a:t>
            </a:r>
            <a:br>
              <a:rPr b="1" lang="ko">
                <a:solidFill>
                  <a:schemeClr val="dk1"/>
                </a:solidFill>
              </a:rPr>
            </a:br>
            <a:r>
              <a:rPr b="1" lang="ko">
                <a:solidFill>
                  <a:schemeClr val="dk1"/>
                </a:solidFill>
              </a:rPr>
              <a:t>peny.official</a:t>
            </a:r>
            <a:endParaRPr>
              <a:solidFill>
                <a:schemeClr val="dk1"/>
              </a:solidFill>
            </a:endParaRPr>
          </a:p>
          <a:p>
            <a:pPr indent="0" lvl="0" marL="0" marR="0" rtl="0" algn="l">
              <a:spcBef>
                <a:spcPts val="0"/>
              </a:spcBef>
              <a:spcAft>
                <a:spcPts val="0"/>
              </a:spcAft>
              <a:buNone/>
            </a:pPr>
            <a:r>
              <a:t/>
            </a:r>
            <a:endParaRPr b="1">
              <a:solidFill>
                <a:schemeClr val="dk1"/>
              </a:solidFill>
            </a:endParaRPr>
          </a:p>
          <a:p>
            <a:pPr indent="0" lvl="0" marL="0" marR="0" rtl="0" algn="l">
              <a:spcBef>
                <a:spcPts val="0"/>
              </a:spcBef>
              <a:spcAft>
                <a:spcPts val="0"/>
              </a:spcAft>
              <a:buNone/>
            </a:pPr>
            <a:r>
              <a:t/>
            </a:r>
            <a:endParaRPr b="1">
              <a:solidFill>
                <a:schemeClr val="dk1"/>
              </a:solidFill>
            </a:endParaRPr>
          </a:p>
        </p:txBody>
      </p:sp>
      <p:sp>
        <p:nvSpPr>
          <p:cNvPr id="198" name="Google Shape;198;p40"/>
          <p:cNvSpPr txBox="1"/>
          <p:nvPr/>
        </p:nvSpPr>
        <p:spPr>
          <a:xfrm>
            <a:off x="2050808" y="1106521"/>
            <a:ext cx="5042400" cy="861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ko" sz="5000">
                <a:solidFill>
                  <a:schemeClr val="dk1"/>
                </a:solidFill>
              </a:rPr>
              <a:t>AI Frameworks / AutoGen</a:t>
            </a:r>
            <a:endParaRPr sz="3000"/>
          </a:p>
        </p:txBody>
      </p:sp>
      <p:pic>
        <p:nvPicPr>
          <p:cNvPr id="199" name="Google Shape;199;p40"/>
          <p:cNvPicPr preferRelativeResize="0"/>
          <p:nvPr/>
        </p:nvPicPr>
        <p:blipFill rotWithShape="1">
          <a:blip r:embed="rId3">
            <a:alphaModFix/>
          </a:blip>
          <a:srcRect b="0" l="0" r="0" t="0"/>
          <a:stretch/>
        </p:blipFill>
        <p:spPr>
          <a:xfrm>
            <a:off x="7933620" y="4582992"/>
            <a:ext cx="921274" cy="28346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9"/>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 AutoBuild</a:t>
            </a:r>
            <a:endParaRPr sz="2400"/>
          </a:p>
        </p:txBody>
      </p:sp>
      <p:sp>
        <p:nvSpPr>
          <p:cNvPr id="252" name="Google Shape;252;p49"/>
          <p:cNvSpPr txBox="1"/>
          <p:nvPr>
            <p:ph idx="1" type="body"/>
          </p:nvPr>
        </p:nvSpPr>
        <p:spPr>
          <a:xfrm>
            <a:off x="386924" y="756850"/>
            <a:ext cx="52242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1600"/>
              <a:t>어떤 에이전트가 필요한지 일일이 설계하고 코딩할 필요 없이, 자동으로 멀티 에이전트 시스템을 구축(Build) 해주는 프레임워크</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rPr lang="ko" sz="1600"/>
              <a:t>Adaptive Build: 작업을 여러 단계의 하위 작업(Subtask)으로 쪼개고, 각 단계마다 필요한 에이전트 팀을 동적으로 구성하거나 기존 에이전트 라이브러리에서 최적의 에이전트를 선택하여 투입  </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0"/>
              </a:spcBef>
              <a:spcAft>
                <a:spcPts val="0"/>
              </a:spcAft>
              <a:buNone/>
            </a:pPr>
            <a:r>
              <a:rPr lang="ko" sz="1600"/>
              <a:t>빌드 매니저(LLM):  사용자가 입력한 작업 요구사항을 분석하여 어떤 전문가들이 필요한지 결정. 이때 각 에이전트에게 이름과 함께 매우 상세한 "시스템 메시지(System Message)"를 생성해 주는데, 이 메시지가 바로 에이전트의 롤(페르소나)가 됨.</a:t>
            </a:r>
            <a:endParaRPr sz="1600"/>
          </a:p>
        </p:txBody>
      </p:sp>
      <p:pic>
        <p:nvPicPr>
          <p:cNvPr id="253" name="Google Shape;253;p49" title="Screenshot 2025-12-22 at 20.14.14.png"/>
          <p:cNvPicPr preferRelativeResize="0"/>
          <p:nvPr/>
        </p:nvPicPr>
        <p:blipFill>
          <a:blip r:embed="rId3">
            <a:alphaModFix/>
          </a:blip>
          <a:stretch>
            <a:fillRect/>
          </a:stretch>
        </p:blipFill>
        <p:spPr>
          <a:xfrm>
            <a:off x="5771627" y="869275"/>
            <a:ext cx="3317325" cy="35427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50"/>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 적용 사례</a:t>
            </a:r>
            <a:endParaRPr sz="2400"/>
          </a:p>
        </p:txBody>
      </p:sp>
      <p:sp>
        <p:nvSpPr>
          <p:cNvPr id="259" name="Google Shape;259;p50"/>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블로그 글쓰기: Writer(초안)와 Critic(비평) 간의 반복적인 리플렉션을 통해 품질 향상.</a:t>
            </a:r>
            <a:endParaRPr sz="2000"/>
          </a:p>
          <a:p>
            <a:pPr indent="0" lvl="0" marL="0" rtl="0" algn="l">
              <a:lnSpc>
                <a:spcPct val="115000"/>
              </a:lnSpc>
              <a:spcBef>
                <a:spcPts val="0"/>
              </a:spcBef>
              <a:spcAft>
                <a:spcPts val="0"/>
              </a:spcAft>
              <a:buNone/>
            </a:pPr>
            <a:r>
              <a:t/>
            </a:r>
            <a:endParaRPr sz="2000"/>
          </a:p>
        </p:txBody>
      </p:sp>
      <p:pic>
        <p:nvPicPr>
          <p:cNvPr id="260" name="Google Shape;260;p50" title="Screenshot 2025-12-22 at 19.50.58.png"/>
          <p:cNvPicPr preferRelativeResize="0"/>
          <p:nvPr/>
        </p:nvPicPr>
        <p:blipFill>
          <a:blip r:embed="rId3">
            <a:alphaModFix/>
          </a:blip>
          <a:stretch>
            <a:fillRect/>
          </a:stretch>
        </p:blipFill>
        <p:spPr>
          <a:xfrm>
            <a:off x="1129888" y="1640678"/>
            <a:ext cx="6350423" cy="316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51"/>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 적용 사례</a:t>
            </a:r>
            <a:endParaRPr sz="2400"/>
          </a:p>
        </p:txBody>
      </p:sp>
      <p:sp>
        <p:nvSpPr>
          <p:cNvPr id="266" name="Google Shape;266;p51"/>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대화형 체스: 체스판 도구(Tool)를 활용해 규칙을 엄격히 준수하며 게임 진행.</a:t>
            </a:r>
            <a:endParaRPr sz="2000"/>
          </a:p>
          <a:p>
            <a:pPr indent="0" lvl="0" marL="0" rtl="0" algn="l">
              <a:lnSpc>
                <a:spcPct val="115000"/>
              </a:lnSpc>
              <a:spcBef>
                <a:spcPts val="0"/>
              </a:spcBef>
              <a:spcAft>
                <a:spcPts val="0"/>
              </a:spcAft>
              <a:buNone/>
            </a:pPr>
            <a:r>
              <a:rPr lang="ko" sz="2000"/>
              <a:t>.</a:t>
            </a:r>
            <a:endParaRPr sz="2000"/>
          </a:p>
        </p:txBody>
      </p:sp>
      <p:pic>
        <p:nvPicPr>
          <p:cNvPr id="267" name="Google Shape;267;p51" title="Screenshot 2025-12-22 at 19.51.03.png"/>
          <p:cNvPicPr preferRelativeResize="0"/>
          <p:nvPr/>
        </p:nvPicPr>
        <p:blipFill>
          <a:blip r:embed="rId3">
            <a:alphaModFix/>
          </a:blip>
          <a:stretch>
            <a:fillRect/>
          </a:stretch>
        </p:blipFill>
        <p:spPr>
          <a:xfrm>
            <a:off x="1663416" y="1534325"/>
            <a:ext cx="5576724" cy="3373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52"/>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 적용 사례</a:t>
            </a:r>
            <a:endParaRPr sz="2400"/>
          </a:p>
        </p:txBody>
      </p:sp>
      <p:sp>
        <p:nvSpPr>
          <p:cNvPr id="273" name="Google Shape;273;p52"/>
          <p:cNvSpPr txBox="1"/>
          <p:nvPr>
            <p:ph idx="1" type="body"/>
          </p:nvPr>
        </p:nvSpPr>
        <p:spPr>
          <a:xfrm>
            <a:off x="3647374" y="813888"/>
            <a:ext cx="51750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그</a:t>
            </a:r>
            <a:r>
              <a:rPr lang="ko" sz="2000"/>
              <a:t>룹 대화를 통한 복잡한 작업 기획: 관리자(Manager) 에이전트는 전체 대화 흐름을 모니터링하며, 현재 상황에서 다음에 발언할 가장 적절한 에이전트를 선택하여 작업의 진행 상황에 따라 동적으로 워크플로우를 결정</a:t>
            </a:r>
            <a:endParaRPr sz="2000"/>
          </a:p>
          <a:p>
            <a:pPr indent="-355600" lvl="0" marL="457200" rtl="0" algn="l">
              <a:lnSpc>
                <a:spcPct val="115000"/>
              </a:lnSpc>
              <a:spcBef>
                <a:spcPts val="0"/>
              </a:spcBef>
              <a:spcAft>
                <a:spcPts val="0"/>
              </a:spcAft>
              <a:buSzPts val="2000"/>
              <a:buChar char="●"/>
            </a:pPr>
            <a:r>
              <a:rPr lang="ko" sz="2000"/>
              <a:t>상태 기반 워크플로우: 작업 수행 과정을 "상태 머신(State Machine)"으로 개념화하여, LLM이 미리 정의된 상태 전이(state transfer) 규칙에 따라 움직이게 함.</a:t>
            </a:r>
            <a:endParaRPr sz="2000"/>
          </a:p>
        </p:txBody>
      </p:sp>
      <p:pic>
        <p:nvPicPr>
          <p:cNvPr id="274" name="Google Shape;274;p52" title="Screenshot 2025-12-22 at 19.52.28.png"/>
          <p:cNvPicPr preferRelativeResize="0"/>
          <p:nvPr/>
        </p:nvPicPr>
        <p:blipFill>
          <a:blip r:embed="rId3">
            <a:alphaModFix/>
          </a:blip>
          <a:stretch>
            <a:fillRect/>
          </a:stretch>
        </p:blipFill>
        <p:spPr>
          <a:xfrm>
            <a:off x="125350" y="813900"/>
            <a:ext cx="3396739" cy="39341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3"/>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 적용 사례2</a:t>
            </a:r>
            <a:endParaRPr sz="2400"/>
          </a:p>
        </p:txBody>
      </p:sp>
      <p:sp>
        <p:nvSpPr>
          <p:cNvPr id="280" name="Google Shape;280;p53"/>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SCIAgent: AutoGen 프레임워크를 기반 과학 연구용 멀티 에이전트 리즈닝 에이전트로, 과학적 발견을 자동화하기 위해 지식 그래프와 멀티 에이전트 시스템을 결합하여 가설 수립 및 검증을 수행</a:t>
            </a:r>
            <a:endParaRPr sz="2000"/>
          </a:p>
          <a:p>
            <a:pPr indent="-355600" lvl="0" marL="457200" rtl="0" algn="l">
              <a:lnSpc>
                <a:spcPct val="115000"/>
              </a:lnSpc>
              <a:spcBef>
                <a:spcPts val="0"/>
              </a:spcBef>
              <a:spcAft>
                <a:spcPts val="0"/>
              </a:spcAft>
              <a:buSzPts val="2000"/>
              <a:buChar char="●"/>
            </a:pPr>
            <a:r>
              <a:rPr lang="ko" sz="2000"/>
              <a:t>Agent-E: AutoGen 프레임워크를 기반으로 구축된 혁신적인 자율형 웹 에이전트, 계층적 에이전트 팀을 구성하여 복잡한 웹 환경에서 항공권 예약이나 클리닉 양식 작성 등의 작업을 자동화</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C000"/>
        </a:solidFill>
      </p:bgPr>
    </p:bg>
    <p:spTree>
      <p:nvGrpSpPr>
        <p:cNvPr id="284" name="Shape 284"/>
        <p:cNvGrpSpPr/>
        <p:nvPr/>
      </p:nvGrpSpPr>
      <p:grpSpPr>
        <a:xfrm>
          <a:off x="0" y="0"/>
          <a:ext cx="0" cy="0"/>
          <a:chOff x="0" y="0"/>
          <a:chExt cx="0" cy="0"/>
        </a:xfrm>
      </p:grpSpPr>
      <p:sp>
        <p:nvSpPr>
          <p:cNvPr id="285" name="Google Shape;285;p54"/>
          <p:cNvSpPr/>
          <p:nvPr/>
        </p:nvSpPr>
        <p:spPr>
          <a:xfrm>
            <a:off x="3918597" y="3204527"/>
            <a:ext cx="1306800" cy="307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ko">
                <a:solidFill>
                  <a:schemeClr val="dk1"/>
                </a:solidFill>
              </a:rPr>
              <a:t>2025.12.23</a:t>
            </a:r>
            <a:br>
              <a:rPr b="1" lang="ko">
                <a:solidFill>
                  <a:schemeClr val="dk1"/>
                </a:solidFill>
              </a:rPr>
            </a:br>
            <a:r>
              <a:rPr b="1" lang="ko">
                <a:solidFill>
                  <a:schemeClr val="dk1"/>
                </a:solidFill>
              </a:rPr>
              <a:t>peny.official</a:t>
            </a:r>
            <a:endParaRPr>
              <a:solidFill>
                <a:schemeClr val="dk1"/>
              </a:solidFill>
            </a:endParaRPr>
          </a:p>
          <a:p>
            <a:pPr indent="0" lvl="0" marL="0" marR="0" rtl="0" algn="l">
              <a:spcBef>
                <a:spcPts val="0"/>
              </a:spcBef>
              <a:spcAft>
                <a:spcPts val="0"/>
              </a:spcAft>
              <a:buNone/>
            </a:pPr>
            <a:r>
              <a:t/>
            </a:r>
            <a:endParaRPr b="1">
              <a:solidFill>
                <a:schemeClr val="dk1"/>
              </a:solidFill>
            </a:endParaRPr>
          </a:p>
          <a:p>
            <a:pPr indent="0" lvl="0" marL="0" marR="0" rtl="0" algn="l">
              <a:spcBef>
                <a:spcPts val="0"/>
              </a:spcBef>
              <a:spcAft>
                <a:spcPts val="0"/>
              </a:spcAft>
              <a:buNone/>
            </a:pPr>
            <a:r>
              <a:t/>
            </a:r>
            <a:endParaRPr b="1">
              <a:solidFill>
                <a:schemeClr val="dk1"/>
              </a:solidFill>
            </a:endParaRPr>
          </a:p>
        </p:txBody>
      </p:sp>
      <p:sp>
        <p:nvSpPr>
          <p:cNvPr id="286" name="Google Shape;286;p54"/>
          <p:cNvSpPr txBox="1"/>
          <p:nvPr/>
        </p:nvSpPr>
        <p:spPr>
          <a:xfrm>
            <a:off x="2050808" y="1106521"/>
            <a:ext cx="5042400" cy="861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ko" sz="5000">
                <a:solidFill>
                  <a:schemeClr val="dk1"/>
                </a:solidFill>
              </a:rPr>
              <a:t>Multimodal Assistant: </a:t>
            </a:r>
            <a:r>
              <a:rPr lang="ko" sz="3000">
                <a:solidFill>
                  <a:schemeClr val="dk1"/>
                </a:solidFill>
              </a:rPr>
              <a:t>LlamaIndex</a:t>
            </a:r>
            <a:endParaRPr sz="3000"/>
          </a:p>
        </p:txBody>
      </p:sp>
      <p:pic>
        <p:nvPicPr>
          <p:cNvPr id="287" name="Google Shape;287;p54"/>
          <p:cNvPicPr preferRelativeResize="0"/>
          <p:nvPr/>
        </p:nvPicPr>
        <p:blipFill rotWithShape="1">
          <a:blip r:embed="rId3">
            <a:alphaModFix/>
          </a:blip>
          <a:srcRect b="0" l="0" r="0" t="0"/>
          <a:stretch/>
        </p:blipFill>
        <p:spPr>
          <a:xfrm>
            <a:off x="7933620" y="4582992"/>
            <a:ext cx="921274" cy="28346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5"/>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(기업) 데이터 기반의 컨텍스트 증강 LLM 애플리케이션</a:t>
            </a:r>
            <a:endParaRPr sz="2400"/>
          </a:p>
        </p:txBody>
      </p:sp>
      <p:sp>
        <p:nvSpPr>
          <p:cNvPr id="293" name="Google Shape;293;p55"/>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목표: 어떤 작업(입력)이든 수행하여 최적의 결과(출력)를</a:t>
            </a:r>
            <a:r>
              <a:rPr lang="ko" sz="2000"/>
              <a:t> </a:t>
            </a:r>
            <a:r>
              <a:rPr lang="ko" sz="2000"/>
              <a:t>제공하는 인터페이스 구축.</a:t>
            </a:r>
            <a:endParaRPr sz="2000"/>
          </a:p>
          <a:p>
            <a:pPr indent="-355600" lvl="0" marL="457200" rtl="0" algn="l">
              <a:lnSpc>
                <a:spcPct val="115000"/>
              </a:lnSpc>
              <a:spcBef>
                <a:spcPts val="0"/>
              </a:spcBef>
              <a:spcAft>
                <a:spcPts val="0"/>
              </a:spcAft>
              <a:buSzPts val="2000"/>
              <a:buChar char="●"/>
            </a:pPr>
            <a:r>
              <a:rPr lang="ko" sz="2000"/>
              <a:t>지원 범위: 프로토타입에서 운영(Production) 단계까지의 전 과정 지원.</a:t>
            </a:r>
            <a:endParaRPr sz="2000"/>
          </a:p>
          <a:p>
            <a:pPr indent="-355600" lvl="0" marL="457200" rtl="0" algn="l">
              <a:lnSpc>
                <a:spcPct val="115000"/>
              </a:lnSpc>
              <a:spcBef>
                <a:spcPts val="0"/>
              </a:spcBef>
              <a:spcAft>
                <a:spcPts val="0"/>
              </a:spcAft>
              <a:buSzPts val="2000"/>
              <a:buChar char="●"/>
            </a:pPr>
            <a:r>
              <a:rPr lang="ko" sz="2000"/>
              <a:t>핵심 요소: 고품질 데이터 처리, 멀티모달 RAG, 에이전트적 추론, 확장 가능한 배포</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6"/>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000"/>
              <a:buFont typeface="Arial"/>
              <a:buNone/>
            </a:pPr>
            <a:r>
              <a:rPr lang="ko"/>
              <a:t>Retrieve (검색)</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7"/>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기본 RAG(Naive RAG)의 한계와 도전</a:t>
            </a:r>
            <a:endParaRPr sz="2400"/>
          </a:p>
        </p:txBody>
      </p:sp>
      <p:sp>
        <p:nvSpPr>
          <p:cNvPr id="304" name="Google Shape;304;p57"/>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2000"/>
              <a:t>"Garbage In = Garbage Out" 원칙</a:t>
            </a:r>
            <a:endParaRPr sz="2000"/>
          </a:p>
          <a:p>
            <a:pPr indent="-355600" lvl="0" marL="457200" rtl="0" algn="l">
              <a:lnSpc>
                <a:spcPct val="115000"/>
              </a:lnSpc>
              <a:spcBef>
                <a:spcPts val="0"/>
              </a:spcBef>
              <a:spcAft>
                <a:spcPts val="0"/>
              </a:spcAft>
              <a:buSzPts val="2000"/>
              <a:buChar char="●"/>
            </a:pPr>
            <a:r>
              <a:rPr lang="ko" sz="2000"/>
              <a:t>단순 텍스트 분할 및 고정된 검색 방식은 복잡한 문서 구조를 무시함.</a:t>
            </a:r>
            <a:endParaRPr sz="2000"/>
          </a:p>
          <a:p>
            <a:pPr indent="-355600" lvl="0" marL="457200" rtl="0" algn="l">
              <a:lnSpc>
                <a:spcPct val="115000"/>
              </a:lnSpc>
              <a:spcBef>
                <a:spcPts val="0"/>
              </a:spcBef>
              <a:spcAft>
                <a:spcPts val="0"/>
              </a:spcAft>
              <a:buSzPts val="2000"/>
              <a:buChar char="●"/>
            </a:pPr>
            <a:r>
              <a:rPr lang="ko" sz="2000"/>
              <a:t>낮은 쿼리 이해도 및 계획 능력 부재로 인해 할루시네이션(환각) 유발.</a:t>
            </a:r>
            <a:endParaRPr sz="2000"/>
          </a:p>
          <a:p>
            <a:pPr indent="-355600" lvl="0" marL="457200" rtl="0" algn="l">
              <a:lnSpc>
                <a:spcPct val="115000"/>
              </a:lnSpc>
              <a:spcBef>
                <a:spcPts val="0"/>
              </a:spcBef>
              <a:spcAft>
                <a:spcPts val="0"/>
              </a:spcAft>
              <a:buSzPts val="2000"/>
              <a:buChar char="●"/>
            </a:pPr>
            <a:r>
              <a:rPr lang="ko" sz="2000"/>
              <a:t>단순 검색만으로는 복잡한 태스크 활용에 한계가 있음</a:t>
            </a:r>
            <a:endParaRPr sz="2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8"/>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High-Quality Multi-Modal RAG: LlamaParse</a:t>
            </a:r>
            <a:endParaRPr sz="2400"/>
          </a:p>
        </p:txBody>
      </p:sp>
      <p:sp>
        <p:nvSpPr>
          <p:cNvPr id="310" name="Google Shape;310;p58"/>
          <p:cNvSpPr txBox="1"/>
          <p:nvPr>
            <p:ph idx="1" type="body"/>
          </p:nvPr>
        </p:nvSpPr>
        <p:spPr>
          <a:xfrm>
            <a:off x="403798" y="7441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ko" sz="2000"/>
              <a:t>표, 차트, 이미지, 불규칙한 레이아웃이 포함된 복잡한 PDF를</a:t>
            </a:r>
            <a:br>
              <a:rPr lang="ko" sz="2000"/>
            </a:br>
            <a:r>
              <a:rPr lang="ko" sz="2000"/>
              <a:t>AI 기반으로 파싱하여 데이터 무결성을 유지.</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1"/>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000"/>
              <a:t>Compound AI Systems 구축을 위한 차세대 프로그래밍 패러다임</a:t>
            </a:r>
            <a:endParaRPr sz="2000"/>
          </a:p>
        </p:txBody>
      </p:sp>
      <p:sp>
        <p:nvSpPr>
          <p:cNvPr id="205" name="Google Shape;205;p41"/>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배경: 단일 모델 중심에서 여러 에이전트와 도구가 결합된 협업 시스템으로의 진화.</a:t>
            </a:r>
            <a:endParaRPr sz="2000"/>
          </a:p>
          <a:p>
            <a:pPr indent="-355600" lvl="0" marL="457200" rtl="0" algn="l">
              <a:lnSpc>
                <a:spcPct val="115000"/>
              </a:lnSpc>
              <a:spcBef>
                <a:spcPts val="0"/>
              </a:spcBef>
              <a:spcAft>
                <a:spcPts val="0"/>
              </a:spcAft>
              <a:buSzPts val="2000"/>
              <a:buChar char="●"/>
            </a:pPr>
            <a:r>
              <a:rPr lang="ko" sz="2000"/>
              <a:t>요약: 에이전틱 프로그래밍의 정의, 프레임워크 필요조건, 그리고 AutoGen의 핵심 기능 및 사례</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9"/>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400"/>
              <a:buFont typeface="Arial"/>
              <a:buNone/>
            </a:pPr>
            <a:r>
              <a:rPr lang="ko" sz="2400"/>
              <a:t>High-Quality Multi-Modal RAG: Advanced Indexing</a:t>
            </a:r>
            <a:endParaRPr sz="2400"/>
          </a:p>
          <a:p>
            <a:pPr indent="0" lvl="0" marL="0" rtl="0" algn="l">
              <a:lnSpc>
                <a:spcPct val="90000"/>
              </a:lnSpc>
              <a:spcBef>
                <a:spcPts val="0"/>
              </a:spcBef>
              <a:spcAft>
                <a:spcPts val="0"/>
              </a:spcAft>
              <a:buClr>
                <a:schemeClr val="dk1"/>
              </a:buClr>
              <a:buSzPts val="3400"/>
              <a:buFont typeface="Arial"/>
              <a:buNone/>
            </a:pPr>
            <a:r>
              <a:t/>
            </a:r>
            <a:endParaRPr/>
          </a:p>
        </p:txBody>
      </p:sp>
      <p:sp>
        <p:nvSpPr>
          <p:cNvPr id="316" name="Google Shape;316;p59"/>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ko" sz="2000"/>
              <a:t>텍스트, 표, 이미지 등 이질적인 데이터를 계층적으로 인덱싱하고, </a:t>
            </a:r>
            <a:br>
              <a:rPr lang="ko" sz="2000"/>
            </a:br>
            <a:r>
              <a:rPr lang="ko" sz="2000"/>
              <a:t>각 요소의 요약본을 만들어 참조</a:t>
            </a:r>
            <a:endParaRPr sz="2000"/>
          </a:p>
          <a:p>
            <a:pPr indent="0" lvl="0" marL="0" rtl="0" algn="l">
              <a:lnSpc>
                <a:spcPct val="90000"/>
              </a:lnSpc>
              <a:spcBef>
                <a:spcPts val="0"/>
              </a:spcBef>
              <a:spcAft>
                <a:spcPts val="0"/>
              </a:spcAft>
              <a:buClr>
                <a:schemeClr val="dk1"/>
              </a:buClr>
              <a:buSzPts val="2400"/>
              <a:buNone/>
            </a:pPr>
            <a:r>
              <a:t/>
            </a:r>
            <a:endParaRPr sz="2000"/>
          </a:p>
          <a:p>
            <a:pPr indent="-355600" lvl="0" marL="457200" rtl="0" algn="l">
              <a:lnSpc>
                <a:spcPct val="115000"/>
              </a:lnSpc>
              <a:spcBef>
                <a:spcPts val="0"/>
              </a:spcBef>
              <a:spcAft>
                <a:spcPts val="0"/>
              </a:spcAft>
              <a:buSzPts val="2000"/>
              <a:buChar char="●"/>
            </a:pPr>
            <a:r>
              <a:rPr lang="ko" sz="2000"/>
              <a:t>요약본 기반 참조(Summary-based References): 표/이미지에서 텍스트 요약본을 추출하여 벡터 DB에 인덱싱.</a:t>
            </a:r>
            <a:endParaRPr sz="2000"/>
          </a:p>
          <a:p>
            <a:pPr indent="-355600" lvl="0" marL="457200" rtl="0" algn="l">
              <a:lnSpc>
                <a:spcPct val="115000"/>
              </a:lnSpc>
              <a:spcBef>
                <a:spcPts val="0"/>
              </a:spcBef>
              <a:spcAft>
                <a:spcPts val="0"/>
              </a:spcAft>
              <a:buSzPts val="2000"/>
              <a:buChar char="●"/>
            </a:pPr>
            <a:r>
              <a:rPr lang="ko" sz="2000"/>
              <a:t>노드(Node) 구조: 요약본 노드가 실제 원본 데이터(Source Chunk)를 가리키는 포인터 역할 수행.</a:t>
            </a:r>
            <a:endParaRPr sz="2000"/>
          </a:p>
          <a:p>
            <a:pPr indent="-355600" lvl="0" marL="457200" rtl="0" algn="l">
              <a:lnSpc>
                <a:spcPct val="115000"/>
              </a:lnSpc>
              <a:spcBef>
                <a:spcPts val="0"/>
              </a:spcBef>
              <a:spcAft>
                <a:spcPts val="0"/>
              </a:spcAft>
              <a:buSzPts val="2000"/>
              <a:buChar char="●"/>
            </a:pPr>
            <a:r>
              <a:rPr lang="ko" sz="2000"/>
              <a:t>재귀적 검색(Recursive Retrieval): 요약 노드 검색 후 관련 원본 데이터를 추적하여 정밀하게 추출</a:t>
            </a:r>
            <a:endParaRPr sz="2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60"/>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400"/>
              <a:buFont typeface="Arial"/>
              <a:buNone/>
            </a:pPr>
            <a:r>
              <a:rPr lang="ko" sz="2400"/>
              <a:t>Multi-Modal RAG Pipeline</a:t>
            </a:r>
            <a:endParaRPr sz="2400"/>
          </a:p>
          <a:p>
            <a:pPr indent="0" lvl="0" marL="0" rtl="0" algn="l">
              <a:lnSpc>
                <a:spcPct val="90000"/>
              </a:lnSpc>
              <a:spcBef>
                <a:spcPts val="0"/>
              </a:spcBef>
              <a:spcAft>
                <a:spcPts val="0"/>
              </a:spcAft>
              <a:buClr>
                <a:schemeClr val="dk1"/>
              </a:buClr>
              <a:buSzPts val="3400"/>
              <a:buFont typeface="Arial"/>
              <a:buNone/>
            </a:pPr>
            <a:r>
              <a:t/>
            </a:r>
            <a:endParaRPr/>
          </a:p>
        </p:txBody>
      </p:sp>
      <p:sp>
        <p:nvSpPr>
          <p:cNvPr id="322" name="Google Shape;322;p60"/>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ko" sz="2000"/>
              <a:t>문서를 텍스트와 이미지 청크로 파싱한 뒤 메타데이터로 연결.</a:t>
            </a:r>
            <a:br>
              <a:rPr lang="ko" sz="2000"/>
            </a:br>
            <a:r>
              <a:rPr lang="ko" sz="2000"/>
              <a:t>생성 시 멀티모달 LLM에 텍스트와 이미지를 동시에 입력하여 확장된 쿼리 결과</a:t>
            </a:r>
            <a:endParaRPr sz="2000"/>
          </a:p>
          <a:p>
            <a:pPr indent="0" lvl="0" marL="0" rtl="0" algn="l">
              <a:lnSpc>
                <a:spcPct val="90000"/>
              </a:lnSpc>
              <a:spcBef>
                <a:spcPts val="0"/>
              </a:spcBef>
              <a:spcAft>
                <a:spcPts val="0"/>
              </a:spcAft>
              <a:buClr>
                <a:schemeClr val="dk1"/>
              </a:buClr>
              <a:buSzPts val="2400"/>
              <a:buNone/>
            </a:pPr>
            <a:r>
              <a:t/>
            </a:r>
            <a:endParaRPr sz="2000"/>
          </a:p>
          <a:p>
            <a:pPr indent="-355600" lvl="0" marL="457200" rtl="0" algn="l">
              <a:lnSpc>
                <a:spcPct val="115000"/>
              </a:lnSpc>
              <a:spcBef>
                <a:spcPts val="0"/>
              </a:spcBef>
              <a:spcAft>
                <a:spcPts val="0"/>
              </a:spcAft>
              <a:buSzPts val="2000"/>
              <a:buChar char="●"/>
            </a:pPr>
            <a:r>
              <a:rPr lang="ko" sz="2000"/>
              <a:t>메타데이터 연결(Metadata Linking): 파싱 시 텍스트 청크와 이미지 청크를 메타데이터로 상호 연결.</a:t>
            </a:r>
            <a:endParaRPr sz="2000"/>
          </a:p>
          <a:p>
            <a:pPr indent="-355600" lvl="0" marL="457200" rtl="0" algn="l">
              <a:lnSpc>
                <a:spcPct val="115000"/>
              </a:lnSpc>
              <a:spcBef>
                <a:spcPts val="0"/>
              </a:spcBef>
              <a:spcAft>
                <a:spcPts val="0"/>
              </a:spcAft>
              <a:buSzPts val="2000"/>
              <a:buChar char="●"/>
            </a:pPr>
            <a:r>
              <a:rPr lang="ko" sz="2000"/>
              <a:t>검색 및 합성(Retrieval &amp; Synthesis): 텍스트 임베딩으로 검색 후, 텍스트와 이미지를 멀티모달 LLM에 동시 입력</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61"/>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3400"/>
              <a:buFont typeface="Arial"/>
              <a:buNone/>
            </a:pPr>
            <a:r>
              <a:rPr lang="ko" sz="2400"/>
              <a:t>Multi-Modal RAG Pipeline</a:t>
            </a:r>
            <a:endParaRPr sz="2400"/>
          </a:p>
          <a:p>
            <a:pPr indent="0" lvl="0" marL="0" rtl="0" algn="l">
              <a:lnSpc>
                <a:spcPct val="90000"/>
              </a:lnSpc>
              <a:spcBef>
                <a:spcPts val="0"/>
              </a:spcBef>
              <a:spcAft>
                <a:spcPts val="0"/>
              </a:spcAft>
              <a:buClr>
                <a:schemeClr val="dk1"/>
              </a:buClr>
              <a:buSzPts val="3400"/>
              <a:buFont typeface="Arial"/>
              <a:buNone/>
            </a:pPr>
            <a:r>
              <a:t/>
            </a:r>
            <a:endParaRPr/>
          </a:p>
        </p:txBody>
      </p:sp>
      <p:pic>
        <p:nvPicPr>
          <p:cNvPr id="328" name="Google Shape;328;p61" title="Screenshot 2025-12-22 at 19.49.44.png"/>
          <p:cNvPicPr preferRelativeResize="0"/>
          <p:nvPr/>
        </p:nvPicPr>
        <p:blipFill>
          <a:blip r:embed="rId3">
            <a:alphaModFix/>
          </a:blip>
          <a:stretch>
            <a:fillRect/>
          </a:stretch>
        </p:blipFill>
        <p:spPr>
          <a:xfrm>
            <a:off x="891163" y="830850"/>
            <a:ext cx="7361674" cy="41085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62"/>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Report Generation</a:t>
            </a:r>
            <a:endParaRPr sz="2400"/>
          </a:p>
        </p:txBody>
      </p:sp>
      <p:sp>
        <p:nvSpPr>
          <p:cNvPr id="334" name="Google Shape;334;p62"/>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lang="ko" sz="2000"/>
              <a:t>단순한 챗봇 응답형태를 넘어 텍스트와 이미지가 섞인 형태의 종합 보고서를 자동 생성합니다. 이는 단순 답변보다 시간 절약 및 역량 강화 측면에서 훨씬 높은 투자 대비 효과(ROI)를 제공</a:t>
            </a:r>
            <a:endParaRPr sz="2000"/>
          </a:p>
          <a:p>
            <a:pPr indent="0" lvl="0" marL="457200" rtl="0" algn="l">
              <a:lnSpc>
                <a:spcPct val="150000"/>
              </a:lnSpc>
              <a:spcBef>
                <a:spcPts val="1200"/>
              </a:spcBef>
              <a:spcAft>
                <a:spcPts val="0"/>
              </a:spcAft>
              <a:buNone/>
            </a:pPr>
            <a:r>
              <a:t/>
            </a:r>
            <a:endParaRPr sz="2000">
              <a:latin typeface="Arial"/>
              <a:ea typeface="Arial"/>
              <a:cs typeface="Arial"/>
              <a:sym typeface="Arial"/>
            </a:endParaRPr>
          </a:p>
          <a:p>
            <a:pPr indent="0" lvl="0" marL="457200" rtl="0" algn="l">
              <a:lnSpc>
                <a:spcPct val="90000"/>
              </a:lnSpc>
              <a:spcBef>
                <a:spcPts val="1200"/>
              </a:spcBef>
              <a:spcAft>
                <a:spcPts val="0"/>
              </a:spcAft>
              <a:buNone/>
            </a:pPr>
            <a:r>
              <a:t/>
            </a:r>
            <a:endParaRPr sz="2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63"/>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000"/>
              <a:buFont typeface="Arial"/>
              <a:buNone/>
            </a:pPr>
            <a:r>
              <a:rPr lang="ko"/>
              <a:t>Agentic Reasoning over Complex Input</a:t>
            </a:r>
            <a:endParaRPr/>
          </a:p>
          <a:p>
            <a:pPr indent="0" lvl="0" marL="0" rtl="0" algn="ctr">
              <a:spcBef>
                <a:spcPts val="0"/>
              </a:spcBef>
              <a:spcAft>
                <a:spcPts val="0"/>
              </a:spcAft>
              <a:buClr>
                <a:schemeClr val="dk1"/>
              </a:buClr>
              <a:buSzPts val="4000"/>
              <a:buFont typeface="Arial"/>
              <a:buNone/>
            </a:pPr>
            <a:r>
              <a:rPr b="0" lang="ko" sz="2400"/>
              <a:t>(복잡한 입력에 대한 에이전트적 추론)</a:t>
            </a:r>
            <a:endParaRPr b="0" sz="2400"/>
          </a:p>
          <a:p>
            <a:pPr indent="0" lvl="0" marL="0" rtl="0" algn="ctr">
              <a:spcBef>
                <a:spcPts val="0"/>
              </a:spcBef>
              <a:spcAft>
                <a:spcPts val="0"/>
              </a:spcAft>
              <a:buClr>
                <a:schemeClr val="dk1"/>
              </a:buClr>
              <a:buSzPts val="4000"/>
              <a:buFont typeface="Arial"/>
              <a:buNone/>
            </a:pPr>
            <a:r>
              <a:t/>
            </a:r>
            <a:endParaRPr b="0" sz="2400"/>
          </a:p>
          <a:p>
            <a:pPr indent="0" lvl="0" marL="0" rtl="0" algn="ctr">
              <a:spcBef>
                <a:spcPts val="0"/>
              </a:spcBef>
              <a:spcAft>
                <a:spcPts val="0"/>
              </a:spcAft>
              <a:buClr>
                <a:schemeClr val="dk1"/>
              </a:buClr>
              <a:buSzPts val="4000"/>
              <a:buFont typeface="Arial"/>
              <a:buNone/>
            </a:pPr>
            <a:r>
              <a:rPr b="0" lang="ko" sz="2000"/>
              <a:t>단순한 검색을 넘어 LLM이 스스로 판단하고 계획하여 </a:t>
            </a:r>
            <a:br>
              <a:rPr b="0" lang="ko" sz="2000"/>
            </a:br>
            <a:r>
              <a:rPr b="0" lang="ko" sz="2000"/>
              <a:t>어려운 과제를 해결하는 핵심 능력</a:t>
            </a:r>
            <a:endParaRPr b="0" sz="2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64"/>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Agentic Reasoning over Complex Input: Agentic RAG</a:t>
            </a:r>
            <a:endParaRPr sz="2400"/>
          </a:p>
        </p:txBody>
      </p:sp>
      <p:sp>
        <p:nvSpPr>
          <p:cNvPr id="345" name="Google Shape;345;p64"/>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ko"/>
              <a:t>복잡한 작업 해결을 위한 에이전트적 추론</a:t>
            </a:r>
            <a:endParaRPr/>
          </a:p>
          <a:p>
            <a:pPr indent="0" lvl="0" marL="0" rtl="0" algn="l">
              <a:lnSpc>
                <a:spcPct val="90000"/>
              </a:lnSpc>
              <a:spcBef>
                <a:spcPts val="0"/>
              </a:spcBef>
              <a:spcAft>
                <a:spcPts val="0"/>
              </a:spcAft>
              <a:buNone/>
            </a:pPr>
            <a:r>
              <a:t/>
            </a:r>
            <a:endParaRPr/>
          </a:p>
          <a:p>
            <a:pPr indent="-381000" lvl="0" marL="457200" rtl="0" algn="l">
              <a:lnSpc>
                <a:spcPct val="115000"/>
              </a:lnSpc>
              <a:spcBef>
                <a:spcPts val="0"/>
              </a:spcBef>
              <a:spcAft>
                <a:spcPts val="0"/>
              </a:spcAft>
              <a:buSzPts val="2400"/>
              <a:buChar char="●"/>
            </a:pPr>
            <a:r>
              <a:rPr lang="ko"/>
              <a:t>핵심: 모든 데이터 인터페이스를 '도구(Tool)'로 간주하고 에이전트가 스스로 선택</a:t>
            </a:r>
            <a:endParaRPr/>
          </a:p>
          <a:p>
            <a:pPr indent="-361950" lvl="1" marL="914400" rtl="0" algn="l">
              <a:lnSpc>
                <a:spcPct val="115000"/>
              </a:lnSpc>
              <a:spcBef>
                <a:spcPts val="0"/>
              </a:spcBef>
              <a:spcAft>
                <a:spcPts val="0"/>
              </a:spcAft>
              <a:buSzPts val="2100"/>
              <a:buChar char="○"/>
            </a:pPr>
            <a:r>
              <a:rPr lang="ko"/>
              <a:t>기본적인 RAG: 질문 → 검색 → 답변</a:t>
            </a:r>
            <a:endParaRPr/>
          </a:p>
          <a:p>
            <a:pPr indent="-361950" lvl="1" marL="914400" rtl="0" algn="l">
              <a:lnSpc>
                <a:spcPct val="115000"/>
              </a:lnSpc>
              <a:spcBef>
                <a:spcPts val="0"/>
              </a:spcBef>
              <a:spcAft>
                <a:spcPts val="0"/>
              </a:spcAft>
              <a:buSzPts val="2100"/>
              <a:buChar char="○"/>
            </a:pPr>
            <a:r>
              <a:rPr lang="ko"/>
              <a:t>에이전트 RAG:  검색뿐만 아니라 SQL 쿼리 실행, 웹 검색, API 호출 등 다양한 도구 중 현재 질문을 해결하는 데 가장 적합한 것을 스스로 선택</a:t>
            </a:r>
            <a:endParaRPr/>
          </a:p>
          <a:p>
            <a:pPr indent="-381000" lvl="0" marL="457200" rtl="0" algn="l">
              <a:lnSpc>
                <a:spcPct val="115000"/>
              </a:lnSpc>
              <a:spcBef>
                <a:spcPts val="0"/>
              </a:spcBef>
              <a:spcAft>
                <a:spcPts val="0"/>
              </a:spcAft>
              <a:buSzPts val="2400"/>
              <a:buChar char="●"/>
            </a:pPr>
            <a:r>
              <a:rPr lang="ko"/>
              <a:t>추론 루프: 순차적(Sequential), DAG, 트리 구조 등을 활용해 고난도 과제 수행</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65"/>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Agentic Reasoning over Complex Input: Flows</a:t>
            </a:r>
            <a:endParaRPr sz="2400"/>
          </a:p>
        </p:txBody>
      </p:sp>
      <p:sp>
        <p:nvSpPr>
          <p:cNvPr id="351" name="Google Shape;351;p65"/>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2000"/>
              <a:t>추론의 방식과 자율성</a:t>
            </a:r>
            <a:endParaRPr sz="2000"/>
          </a:p>
          <a:p>
            <a:pPr indent="-355600" lvl="0" marL="457200" rtl="0" algn="l">
              <a:lnSpc>
                <a:spcPct val="115000"/>
              </a:lnSpc>
              <a:spcBef>
                <a:spcPts val="0"/>
              </a:spcBef>
              <a:spcAft>
                <a:spcPts val="0"/>
              </a:spcAft>
              <a:buSzPts val="2000"/>
              <a:buChar char="●"/>
            </a:pPr>
            <a:r>
              <a:rPr lang="ko" sz="2000"/>
              <a:t>Constrained (제약된 흐름): 라우터 기반으로 인간이 흐름을 정의하여 신뢰성이 높지만 표현력은 제한적.</a:t>
            </a:r>
            <a:endParaRPr sz="2000"/>
          </a:p>
          <a:p>
            <a:pPr indent="-355600" lvl="0" marL="457200" rtl="0" algn="l">
              <a:lnSpc>
                <a:spcPct val="115000"/>
              </a:lnSpc>
              <a:spcBef>
                <a:spcPts val="0"/>
              </a:spcBef>
              <a:spcAft>
                <a:spcPts val="0"/>
              </a:spcAft>
              <a:buSzPts val="2000"/>
              <a:buChar char="●"/>
            </a:pPr>
            <a:r>
              <a:rPr lang="ko" sz="2000"/>
              <a:t>Unconstrained (제약 없는 흐름): React, LLM Compiler 등을 사용하여 에이전트가 스스로 계획을 세우며 표현력이 높지만, 무한 루프 위험과 높은 비용이 발생할 수 있음.</a:t>
            </a:r>
            <a:endParaRPr sz="2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66"/>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Agentic Reasoning over Complex Input: </a:t>
            </a:r>
            <a:r>
              <a:rPr lang="ko" sz="2400"/>
              <a:t>Orchestration</a:t>
            </a:r>
            <a:endParaRPr sz="2400"/>
          </a:p>
        </p:txBody>
      </p:sp>
      <p:sp>
        <p:nvSpPr>
          <p:cNvPr id="357" name="Google Shape;357;p66"/>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1700"/>
              <a:t>LlamaIndex는 에이전트 오케스트레이션 프레임워크가 갖춰야 할 필수 속성으로 다음 6가지를 정의합니다.</a:t>
            </a:r>
            <a:endParaRPr sz="1700"/>
          </a:p>
          <a:p>
            <a:pPr indent="-336550" lvl="0" marL="457200" rtl="0" algn="l">
              <a:lnSpc>
                <a:spcPct val="115000"/>
              </a:lnSpc>
              <a:spcBef>
                <a:spcPts val="0"/>
              </a:spcBef>
              <a:spcAft>
                <a:spcPts val="0"/>
              </a:spcAft>
              <a:buSzPts val="1700"/>
              <a:buChar char="●"/>
            </a:pPr>
            <a:r>
              <a:rPr lang="ko" sz="1700"/>
              <a:t>이벤트 기반 (Event-Driven): 이벤트 입출력을 통해복잡한 비동기 로직을 효과적으로 관리.</a:t>
            </a:r>
            <a:endParaRPr sz="1700"/>
          </a:p>
          <a:p>
            <a:pPr indent="-336550" lvl="0" marL="457200" rtl="0" algn="l">
              <a:lnSpc>
                <a:spcPct val="115000"/>
              </a:lnSpc>
              <a:spcBef>
                <a:spcPts val="0"/>
              </a:spcBef>
              <a:spcAft>
                <a:spcPts val="0"/>
              </a:spcAft>
              <a:buSzPts val="1700"/>
              <a:buChar char="●"/>
            </a:pPr>
            <a:r>
              <a:rPr lang="ko" sz="1700"/>
              <a:t>코드 우선 (Code-first): 오케스트레이션 로직을 파이썬 코드로 직접 작성합니다. 이는 읽기 쉽고 확장성이 뛰어나며, 개발자에게 친숙한 환경을 제공합니다.</a:t>
            </a:r>
            <a:endParaRPr sz="1700"/>
          </a:p>
          <a:p>
            <a:pPr indent="-336550" lvl="0" marL="457200" rtl="0" algn="l">
              <a:lnSpc>
                <a:spcPct val="115000"/>
              </a:lnSpc>
              <a:spcBef>
                <a:spcPts val="0"/>
              </a:spcBef>
              <a:spcAft>
                <a:spcPts val="0"/>
              </a:spcAft>
              <a:buSzPts val="1700"/>
              <a:buChar char="●"/>
            </a:pPr>
            <a:r>
              <a:rPr lang="ko" sz="1700"/>
              <a:t>구성 가능성 (Composable): 세분화된 작은 워크플로우들을 결합하여 더 높은 수준의 복잡한 시스템을 구축할 수 있습니다.</a:t>
            </a:r>
            <a:endParaRPr sz="1700"/>
          </a:p>
          <a:p>
            <a:pPr indent="-336550" lvl="0" marL="457200" rtl="0" algn="l">
              <a:lnSpc>
                <a:spcPct val="115000"/>
              </a:lnSpc>
              <a:spcBef>
                <a:spcPts val="0"/>
              </a:spcBef>
              <a:spcAft>
                <a:spcPts val="0"/>
              </a:spcAft>
              <a:buSzPts val="1700"/>
              <a:buChar char="●"/>
            </a:pPr>
            <a:r>
              <a:rPr lang="ko" sz="1700"/>
              <a:t>유연성 (Flexible): LLM 호출뿐만 아니라 일반 파이썬 코드를 사용하여 로직을 자유롭게 작성할 수 있습니다,.</a:t>
            </a:r>
            <a:endParaRPr sz="1700"/>
          </a:p>
          <a:p>
            <a:pPr indent="-336550" lvl="0" marL="457200" rtl="0" algn="l">
              <a:lnSpc>
                <a:spcPct val="115000"/>
              </a:lnSpc>
              <a:spcBef>
                <a:spcPts val="0"/>
              </a:spcBef>
              <a:spcAft>
                <a:spcPts val="0"/>
              </a:spcAft>
              <a:buSzPts val="1700"/>
              <a:buChar char="●"/>
            </a:pPr>
            <a:r>
              <a:rPr lang="ko" sz="1700"/>
              <a:t>디버깅 및 관찰 가능성 (Debuggable &amp; Observable): 시스템의 상태를 관찰하고 각 단계를 추적할 수 있어, 추론 과정에서 발생하는 오류를 쉽게 찾아낼 수 있습니다.</a:t>
            </a:r>
            <a:endParaRPr sz="1700"/>
          </a:p>
          <a:p>
            <a:pPr indent="-336550" lvl="0" marL="457200" rtl="0" algn="l">
              <a:lnSpc>
                <a:spcPct val="115000"/>
              </a:lnSpc>
              <a:spcBef>
                <a:spcPts val="0"/>
              </a:spcBef>
              <a:spcAft>
                <a:spcPts val="0"/>
              </a:spcAft>
              <a:buSzPts val="1700"/>
              <a:buChar char="●"/>
            </a:pPr>
            <a:r>
              <a:rPr lang="ko" sz="1700"/>
              <a:t>프로덕션 배포 용이성: 주피터 노트북에서 작성한 코드를 실제 운영 환경의 서비스로 쉽게 전환할 수 있습니다.</a:t>
            </a:r>
            <a:endParaRPr sz="17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67"/>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운영 환경에서의 에이전트 배포</a:t>
            </a:r>
            <a:endParaRPr sz="2400"/>
          </a:p>
        </p:txBody>
      </p:sp>
      <p:sp>
        <p:nvSpPr>
          <p:cNvPr id="363" name="Google Shape;363;p67"/>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ko" sz="2000"/>
              <a:t>Production 앱을 위한 5대 필수 요구사항</a:t>
            </a:r>
            <a:endParaRPr sz="2000"/>
          </a:p>
          <a:p>
            <a:pPr indent="0" lvl="0" marL="0" rtl="0" algn="l">
              <a:lnSpc>
                <a:spcPct val="90000"/>
              </a:lnSpc>
              <a:spcBef>
                <a:spcPts val="0"/>
              </a:spcBef>
              <a:spcAft>
                <a:spcPts val="0"/>
              </a:spcAft>
              <a:buNone/>
            </a:pPr>
            <a:r>
              <a:t/>
            </a:r>
            <a:endParaRPr sz="2000"/>
          </a:p>
          <a:p>
            <a:pPr indent="-355600" lvl="0" marL="457200" rtl="0" algn="l">
              <a:lnSpc>
                <a:spcPct val="90000"/>
              </a:lnSpc>
              <a:spcBef>
                <a:spcPts val="0"/>
              </a:spcBef>
              <a:spcAft>
                <a:spcPts val="0"/>
              </a:spcAft>
              <a:buSzPts val="2000"/>
              <a:buAutoNum type="arabicPeriod"/>
            </a:pPr>
            <a:r>
              <a:rPr lang="ko" sz="2000"/>
              <a:t>캡슐화: 각 에이전트 기능을 독립 서비스로 관리.</a:t>
            </a:r>
            <a:endParaRPr sz="2000"/>
          </a:p>
          <a:p>
            <a:pPr indent="-355600" lvl="0" marL="457200" rtl="0" algn="l">
              <a:lnSpc>
                <a:spcPct val="90000"/>
              </a:lnSpc>
              <a:spcBef>
                <a:spcPts val="0"/>
              </a:spcBef>
              <a:spcAft>
                <a:spcPts val="0"/>
              </a:spcAft>
              <a:buSzPts val="2000"/>
              <a:buAutoNum type="arabicPeriod"/>
            </a:pPr>
            <a:r>
              <a:rPr lang="ko" sz="2000"/>
              <a:t>표준화 통신: 에이전트 간 및 클라이언트와의 표준 인터페이스 확보.</a:t>
            </a:r>
            <a:endParaRPr sz="2000"/>
          </a:p>
          <a:p>
            <a:pPr indent="-355600" lvl="0" marL="457200" rtl="0" algn="l">
              <a:lnSpc>
                <a:spcPct val="90000"/>
              </a:lnSpc>
              <a:spcBef>
                <a:spcPts val="0"/>
              </a:spcBef>
              <a:spcAft>
                <a:spcPts val="0"/>
              </a:spcAft>
              <a:buSzPts val="2000"/>
              <a:buAutoNum type="arabicPeriod"/>
            </a:pPr>
            <a:r>
              <a:rPr lang="ko" sz="2000"/>
              <a:t>확장성: 사용자 수 및 에이전트 수 증가에 대한 대응 능력.</a:t>
            </a:r>
            <a:endParaRPr sz="2000"/>
          </a:p>
          <a:p>
            <a:pPr indent="-355600" lvl="0" marL="457200" rtl="0" algn="l">
              <a:lnSpc>
                <a:spcPct val="90000"/>
              </a:lnSpc>
              <a:spcBef>
                <a:spcPts val="0"/>
              </a:spcBef>
              <a:spcAft>
                <a:spcPts val="0"/>
              </a:spcAft>
              <a:buSzPts val="2000"/>
              <a:buAutoNum type="arabicPeriod"/>
            </a:pPr>
            <a:r>
              <a:rPr lang="ko" sz="2000"/>
              <a:t>Human-in-the-loop: 에이전트의 판단 지원 및 승인을 위한 인간 개입 서비스.</a:t>
            </a:r>
            <a:endParaRPr sz="2000"/>
          </a:p>
          <a:p>
            <a:pPr indent="-355600" lvl="0" marL="457200" rtl="0" algn="l">
              <a:lnSpc>
                <a:spcPct val="90000"/>
              </a:lnSpc>
              <a:spcBef>
                <a:spcPts val="0"/>
              </a:spcBef>
              <a:spcAft>
                <a:spcPts val="0"/>
              </a:spcAft>
              <a:buSzPts val="2000"/>
              <a:buAutoNum type="arabicPeriod"/>
            </a:pPr>
            <a:r>
              <a:rPr lang="ko" sz="2000"/>
              <a:t>관찰 가능성: 개발자를 위한 디버깅 및 모니터링 도구</a:t>
            </a:r>
            <a:endParaRPr sz="2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8"/>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000"/>
              <a:buFont typeface="Arial"/>
              <a:buNone/>
            </a:pPr>
            <a:r>
              <a:rPr lang="ko"/>
              <a:t>END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2"/>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Future of AI Application</a:t>
            </a:r>
            <a:endParaRPr sz="2400"/>
          </a:p>
        </p:txBody>
      </p:sp>
      <p:sp>
        <p:nvSpPr>
          <p:cNvPr id="211" name="Google Shape;211;p42"/>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생성형(Generative)에서 에이전(Agentic) 으로 진화:</a:t>
            </a:r>
            <a:br>
              <a:rPr lang="ko" sz="2000"/>
            </a:br>
            <a:r>
              <a:rPr lang="ko" sz="2000"/>
              <a:t>미래의 AI 애플리케이션은 단순히 콘텐츠를 생성하는 단계를 넘어, 인간을 대신해 복잡한 작업을 독립적으로 실행</a:t>
            </a:r>
            <a:endParaRPr sz="2000"/>
          </a:p>
          <a:p>
            <a:pPr indent="-355600" lvl="0" marL="457200" rtl="0" algn="l">
              <a:lnSpc>
                <a:spcPct val="115000"/>
              </a:lnSpc>
              <a:spcBef>
                <a:spcPts val="0"/>
              </a:spcBef>
              <a:spcAft>
                <a:spcPts val="0"/>
              </a:spcAft>
              <a:buSzPts val="2000"/>
              <a:buChar char="●"/>
            </a:pPr>
            <a:r>
              <a:rPr lang="ko" sz="2000"/>
              <a:t>예시</a:t>
            </a:r>
            <a:endParaRPr sz="2000"/>
          </a:p>
          <a:p>
            <a:pPr indent="-355600" lvl="1" marL="914400" rtl="0" algn="l">
              <a:lnSpc>
                <a:spcPct val="115000"/>
              </a:lnSpc>
              <a:spcBef>
                <a:spcPts val="0"/>
              </a:spcBef>
              <a:spcAft>
                <a:spcPts val="0"/>
              </a:spcAft>
              <a:buSzPts val="2000"/>
              <a:buChar char="○"/>
            </a:pPr>
            <a:r>
              <a:rPr lang="ko" sz="2000"/>
              <a:t>과학 에이전트: 자동 과학 발견 수행.</a:t>
            </a:r>
            <a:endParaRPr sz="2000"/>
          </a:p>
          <a:p>
            <a:pPr indent="-355600" lvl="1" marL="914400" rtl="0" algn="l">
              <a:lnSpc>
                <a:spcPct val="115000"/>
              </a:lnSpc>
              <a:spcBef>
                <a:spcPts val="0"/>
              </a:spcBef>
              <a:spcAft>
                <a:spcPts val="0"/>
              </a:spcAft>
              <a:buSzPts val="2000"/>
              <a:buChar char="○"/>
            </a:pPr>
            <a:r>
              <a:rPr lang="ko" sz="2000"/>
              <a:t>웹 에이전트: 웹 탐색 및 업무 자동화.</a:t>
            </a:r>
            <a:endParaRPr sz="2000"/>
          </a:p>
          <a:p>
            <a:pPr indent="-355600" lvl="1" marL="914400" rtl="0" algn="l">
              <a:lnSpc>
                <a:spcPct val="115000"/>
              </a:lnSpc>
              <a:spcBef>
                <a:spcPts val="0"/>
              </a:spcBef>
              <a:spcAft>
                <a:spcPts val="0"/>
              </a:spcAft>
              <a:buSzPts val="2000"/>
              <a:buChar char="○"/>
            </a:pPr>
            <a:r>
              <a:rPr lang="ko" sz="2000"/>
              <a:t>소프트웨어 에이전트: 스스로 소프트웨어 구축 및 오류 수정</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43"/>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Agentic Programming</a:t>
            </a:r>
            <a:endParaRPr sz="2400"/>
          </a:p>
        </p:txBody>
      </p:sp>
      <p:sp>
        <p:nvSpPr>
          <p:cNvPr id="217" name="Google Shape;217;p43"/>
          <p:cNvSpPr txBox="1"/>
          <p:nvPr>
            <p:ph idx="1" type="body"/>
          </p:nvPr>
        </p:nvSpPr>
        <p:spPr>
          <a:xfrm>
            <a:off x="386925" y="756850"/>
            <a:ext cx="83025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2000"/>
              <a:t>AI 에이전트가 인간의 개입을 최소화하면서 독립적으로 복잡한 워크플로우를 실행하도록 설계하는 방식</a:t>
            </a:r>
            <a:br>
              <a:rPr lang="ko" sz="2000"/>
            </a:br>
            <a:endParaRPr sz="2000"/>
          </a:p>
          <a:p>
            <a:pPr indent="-355600" lvl="0" marL="457200" rtl="0" algn="l">
              <a:lnSpc>
                <a:spcPct val="115000"/>
              </a:lnSpc>
              <a:spcBef>
                <a:spcPts val="0"/>
              </a:spcBef>
              <a:spcAft>
                <a:spcPts val="0"/>
              </a:spcAft>
              <a:buSzPts val="2000"/>
              <a:buAutoNum type="arabicPeriod"/>
            </a:pPr>
            <a:r>
              <a:rPr lang="ko" sz="2000"/>
              <a:t>작업 효율성 및 결과물 품질 극대화: 반복과 협업을 통한 품질 향상, </a:t>
            </a:r>
            <a:br>
              <a:rPr lang="ko" sz="2000"/>
            </a:br>
            <a:r>
              <a:rPr lang="ko" sz="2000"/>
              <a:t>Divide &amp; Conquer, 검증</a:t>
            </a:r>
            <a:endParaRPr sz="2000"/>
          </a:p>
          <a:p>
            <a:pPr indent="-355600" lvl="0" marL="457200" rtl="0" algn="l">
              <a:lnSpc>
                <a:spcPct val="115000"/>
              </a:lnSpc>
              <a:spcBef>
                <a:spcPts val="0"/>
              </a:spcBef>
              <a:spcAft>
                <a:spcPts val="0"/>
              </a:spcAft>
              <a:buSzPts val="2000"/>
              <a:buAutoNum type="arabicPeriod"/>
            </a:pPr>
            <a:r>
              <a:rPr lang="ko" sz="2000"/>
              <a:t>시스템 설계의 유연성 및 개발 편의성: 모듈화된 구조, Human-in-the-loop, 신속한 실험과 최적화</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4"/>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에이전트 프레임워크의 필요조건(Desiderata)</a:t>
            </a:r>
            <a:endParaRPr sz="2400"/>
          </a:p>
        </p:txBody>
      </p:sp>
      <p:sp>
        <p:nvSpPr>
          <p:cNvPr id="223" name="Google Shape;223;p44"/>
          <p:cNvSpPr txBox="1"/>
          <p:nvPr>
            <p:ph idx="1" type="body"/>
          </p:nvPr>
        </p:nvSpPr>
        <p:spPr>
          <a:xfrm>
            <a:off x="386925" y="756850"/>
            <a:ext cx="83025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2000"/>
              <a:t>효과적인 에이전트 시스템 구축을 위해 프레임워크는 다음을 지원해야 함</a:t>
            </a:r>
            <a:endParaRPr sz="2000"/>
          </a:p>
          <a:p>
            <a:pPr indent="0" lvl="0" marL="457200" rtl="0" algn="l">
              <a:lnSpc>
                <a:spcPct val="115000"/>
              </a:lnSpc>
              <a:spcBef>
                <a:spcPts val="0"/>
              </a:spcBef>
              <a:spcAft>
                <a:spcPts val="0"/>
              </a:spcAft>
              <a:buNone/>
            </a:pPr>
            <a:r>
              <a:t/>
            </a:r>
            <a:endParaRPr sz="2000"/>
          </a:p>
          <a:p>
            <a:pPr indent="-355600" lvl="0" marL="457200" rtl="0" algn="l">
              <a:lnSpc>
                <a:spcPct val="115000"/>
              </a:lnSpc>
              <a:spcBef>
                <a:spcPts val="0"/>
              </a:spcBef>
              <a:spcAft>
                <a:spcPts val="0"/>
              </a:spcAft>
              <a:buSzPts val="2000"/>
              <a:buAutoNum type="arabicPeriod"/>
            </a:pPr>
            <a:r>
              <a:rPr lang="ko" sz="2000"/>
              <a:t>통합된 추상화: 모델, 도구, 인간을 하나의 AI 시스템 내에서 유기적으로 통합.</a:t>
            </a:r>
            <a:endParaRPr sz="2000"/>
          </a:p>
          <a:p>
            <a:pPr indent="-355600" lvl="0" marL="457200" rtl="0" algn="l">
              <a:lnSpc>
                <a:spcPct val="115000"/>
              </a:lnSpc>
              <a:spcBef>
                <a:spcPts val="0"/>
              </a:spcBef>
              <a:spcAft>
                <a:spcPts val="0"/>
              </a:spcAft>
              <a:buSzPts val="2000"/>
              <a:buAutoNum type="arabicPeriod"/>
            </a:pPr>
            <a:r>
              <a:rPr lang="ko" sz="2000"/>
              <a:t>유연한 오케스트레이션: 정적/동적 워크플로우, 중앙화/탈중앙화 등 다양한 상호작용 패턴 지원.</a:t>
            </a:r>
            <a:endParaRPr sz="2000"/>
          </a:p>
          <a:p>
            <a:pPr indent="-355600" lvl="0" marL="457200" rtl="0" algn="l">
              <a:lnSpc>
                <a:spcPct val="115000"/>
              </a:lnSpc>
              <a:spcBef>
                <a:spcPts val="0"/>
              </a:spcBef>
              <a:spcAft>
                <a:spcPts val="0"/>
              </a:spcAft>
              <a:buSzPts val="2000"/>
              <a:buAutoNum type="arabicPeriod"/>
            </a:pPr>
            <a:r>
              <a:rPr lang="ko" sz="2000"/>
              <a:t>설계 패턴 지원: 대화(Conversation), 계획 수립(Planning), 도구 사용, 멀티모달리티 등의 패턴 구현.</a:t>
            </a:r>
            <a:endParaRPr sz="2000"/>
          </a:p>
          <a:p>
            <a:pPr indent="-355600" lvl="0" marL="457200" rtl="0" algn="l">
              <a:lnSpc>
                <a:spcPct val="115000"/>
              </a:lnSpc>
              <a:spcBef>
                <a:spcPts val="0"/>
              </a:spcBef>
              <a:spcAft>
                <a:spcPts val="0"/>
              </a:spcAft>
              <a:buSzPts val="2000"/>
              <a:buAutoNum type="arabicPeriod"/>
            </a:pPr>
            <a:r>
              <a:rPr lang="ko" sz="2000"/>
              <a:t>확장성: 산업별 상이한 요구사항에 맞춰 커스텀 워크플로우 구성 가능</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5"/>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주요 에이전틱 AI 프레임워크 비교</a:t>
            </a:r>
            <a:endParaRPr sz="2400"/>
          </a:p>
        </p:txBody>
      </p:sp>
      <p:sp>
        <p:nvSpPr>
          <p:cNvPr id="229" name="Google Shape;229;p45"/>
          <p:cNvSpPr txBox="1"/>
          <p:nvPr>
            <p:ph idx="1" type="body"/>
          </p:nvPr>
        </p:nvSpPr>
        <p:spPr>
          <a:xfrm>
            <a:off x="386925" y="756850"/>
            <a:ext cx="83025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AutoNum type="arabicPeriod"/>
            </a:pPr>
            <a:r>
              <a:rPr lang="ko" sz="2000"/>
              <a:t>AutoGen: 멀티 에이전트 '대화(Conversation)' 기반 프로그래밍을 지원하며 가장 포괄적이고 유연함.</a:t>
            </a:r>
            <a:endParaRPr sz="2000"/>
          </a:p>
          <a:p>
            <a:pPr indent="-355600" lvl="0" marL="457200" rtl="0" algn="l">
              <a:lnSpc>
                <a:spcPct val="115000"/>
              </a:lnSpc>
              <a:spcBef>
                <a:spcPts val="0"/>
              </a:spcBef>
              <a:spcAft>
                <a:spcPts val="0"/>
              </a:spcAft>
              <a:buSzPts val="2000"/>
              <a:buAutoNum type="arabicPeriod"/>
            </a:pPr>
            <a:r>
              <a:rPr lang="ko" sz="2000"/>
              <a:t>LangGraph: 그래프 기반의 제어 흐름(Control Flow) 제공에 특화.</a:t>
            </a:r>
            <a:endParaRPr sz="2000"/>
          </a:p>
          <a:p>
            <a:pPr indent="-355600" lvl="0" marL="457200" rtl="0" algn="l">
              <a:lnSpc>
                <a:spcPct val="115000"/>
              </a:lnSpc>
              <a:spcBef>
                <a:spcPts val="0"/>
              </a:spcBef>
              <a:spcAft>
                <a:spcPts val="0"/>
              </a:spcAft>
              <a:buSzPts val="2000"/>
              <a:buAutoNum type="arabicPeriod"/>
            </a:pPr>
            <a:r>
              <a:rPr lang="ko" sz="2000"/>
              <a:t>CrewAI: 고수준의 정적인 에이전트-태스크 워크플로우 중</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6"/>
          <p:cNvSpPr txBox="1"/>
          <p:nvPr>
            <p:ph type="ctrTitle"/>
          </p:nvPr>
        </p:nvSpPr>
        <p:spPr>
          <a:xfrm>
            <a:off x="952082" y="1424179"/>
            <a:ext cx="7468500" cy="1790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4000"/>
              <a:buFont typeface="Arial"/>
              <a:buNone/>
            </a:pPr>
            <a:r>
              <a:rPr lang="ko"/>
              <a:t>AutoGen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7"/>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AutoGen의 핵심: 대화형 프로그래밍</a:t>
            </a:r>
            <a:endParaRPr sz="2400"/>
          </a:p>
        </p:txBody>
      </p:sp>
      <p:sp>
        <p:nvSpPr>
          <p:cNvPr id="240" name="Google Shape;240;p47"/>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ko" sz="2000"/>
              <a:t>AutoGen은 에이전트형 AI를 위한 프로그래밍 프레임워크로, "대화(Conversation)" 를 중심요소로 사용하여 AI 에이전트의 설계를 단순화</a:t>
            </a:r>
            <a:endParaRPr sz="2000"/>
          </a:p>
          <a:p>
            <a:pPr indent="0" lvl="0" marL="0" rtl="0" algn="l">
              <a:lnSpc>
                <a:spcPct val="115000"/>
              </a:lnSpc>
              <a:spcBef>
                <a:spcPts val="0"/>
              </a:spcBef>
              <a:spcAft>
                <a:spcPts val="0"/>
              </a:spcAft>
              <a:buNone/>
            </a:pPr>
            <a:r>
              <a:t/>
            </a:r>
            <a:endParaRPr sz="2000"/>
          </a:p>
          <a:p>
            <a:pPr indent="-355600" lvl="0" marL="457200" rtl="0" algn="l">
              <a:lnSpc>
                <a:spcPct val="115000"/>
              </a:lnSpc>
              <a:spcBef>
                <a:spcPts val="0"/>
              </a:spcBef>
              <a:spcAft>
                <a:spcPts val="0"/>
              </a:spcAft>
              <a:buSzPts val="2000"/>
              <a:buChar char="●"/>
            </a:pPr>
            <a:r>
              <a:rPr lang="ko" sz="2000"/>
              <a:t>Define Agents(에이전트 정의): AutoGen의 에이전트는 대화가 가능(Conversable)하며, LLM, 도구, 인간 또는 이들의 조합으로 자유롭게 맞춤 설정(Customizable)할 수 있음.</a:t>
            </a:r>
            <a:endParaRPr sz="2000"/>
          </a:p>
          <a:p>
            <a:pPr indent="-355600" lvl="0" marL="457200" rtl="0" algn="l">
              <a:lnSpc>
                <a:spcPct val="115000"/>
              </a:lnSpc>
              <a:spcBef>
                <a:spcPts val="0"/>
              </a:spcBef>
              <a:spcAft>
                <a:spcPts val="0"/>
              </a:spcAft>
              <a:buSzPts val="2000"/>
              <a:buChar char="●"/>
            </a:pPr>
            <a:r>
              <a:rPr lang="ko" sz="2000"/>
              <a:t>대화형 프로그래밍 (Conversation Programming): 에이전트 간의 대화 패턴(순차, 중첩, 그룹)을 정의하여 복잡한 로직 처리함.</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8"/>
          <p:cNvSpPr txBox="1"/>
          <p:nvPr>
            <p:ph type="title"/>
          </p:nvPr>
        </p:nvSpPr>
        <p:spPr>
          <a:xfrm>
            <a:off x="361756" y="153819"/>
            <a:ext cx="7886700" cy="456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3400"/>
              <a:buFont typeface="Arial"/>
              <a:buNone/>
            </a:pPr>
            <a:r>
              <a:rPr lang="ko" sz="2400"/>
              <a:t>AutoGen의 대화 패턴</a:t>
            </a:r>
            <a:endParaRPr sz="2400"/>
          </a:p>
        </p:txBody>
      </p:sp>
      <p:sp>
        <p:nvSpPr>
          <p:cNvPr id="246" name="Google Shape;246;p48"/>
          <p:cNvSpPr txBox="1"/>
          <p:nvPr>
            <p:ph idx="1" type="body"/>
          </p:nvPr>
        </p:nvSpPr>
        <p:spPr>
          <a:xfrm>
            <a:off x="386923" y="756855"/>
            <a:ext cx="8129700" cy="36552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0"/>
              </a:spcBef>
              <a:spcAft>
                <a:spcPts val="0"/>
              </a:spcAft>
              <a:buSzPts val="2000"/>
              <a:buChar char="●"/>
            </a:pPr>
            <a:r>
              <a:rPr lang="ko" sz="2000"/>
              <a:t>순차적 대화(Sequential Chat): 에이전트들이 정해진 순서대로 업무를 전달.</a:t>
            </a:r>
            <a:endParaRPr sz="2000"/>
          </a:p>
          <a:p>
            <a:pPr indent="-355600" lvl="0" marL="457200" rtl="0" algn="l">
              <a:lnSpc>
                <a:spcPct val="115000"/>
              </a:lnSpc>
              <a:spcBef>
                <a:spcPts val="0"/>
              </a:spcBef>
              <a:spcAft>
                <a:spcPts val="0"/>
              </a:spcAft>
              <a:buSzPts val="2000"/>
              <a:buChar char="●"/>
            </a:pPr>
            <a:r>
              <a:rPr lang="ko" sz="2000"/>
              <a:t>중첩 대화(Nested Chat): 한 에이전트가 내부적으로 다른 에이전트 팀과 대화하여 결과를 도출(외부에는 단일 에이전트처럼 보임).</a:t>
            </a:r>
            <a:endParaRPr sz="2000"/>
          </a:p>
          <a:p>
            <a:pPr indent="-355600" lvl="0" marL="457200" rtl="0" algn="l">
              <a:lnSpc>
                <a:spcPct val="115000"/>
              </a:lnSpc>
              <a:spcBef>
                <a:spcPts val="0"/>
              </a:spcBef>
              <a:spcAft>
                <a:spcPts val="0"/>
              </a:spcAft>
              <a:buSzPts val="2000"/>
              <a:buChar char="●"/>
            </a:pPr>
            <a:r>
              <a:rPr lang="ko" sz="2000"/>
              <a:t>그룹 대화(Group Chat): 관리자 에이전트가 상황에 맞춰 다음 발언자를 동적으로 선택.</a:t>
            </a:r>
            <a:endParaRPr sz="2000"/>
          </a:p>
          <a:p>
            <a:pPr indent="-355600" lvl="0" marL="457200" rtl="0" algn="l">
              <a:lnSpc>
                <a:spcPct val="115000"/>
              </a:lnSpc>
              <a:spcBef>
                <a:spcPts val="0"/>
              </a:spcBef>
              <a:spcAft>
                <a:spcPts val="0"/>
              </a:spcAft>
              <a:buSzPts val="2000"/>
              <a:buChar char="●"/>
            </a:pPr>
            <a:r>
              <a:rPr lang="ko" sz="2000"/>
              <a:t>상태 기반(StateFlow): 상태 머신(State Machine) 로직을 적용해 엄격한 전이 규칙 제어</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사용자 지정 1">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디자인 사용자 지정">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